
<file path=[Content_Types].xml><?xml version="1.0" encoding="utf-8"?>
<Types xmlns="http://schemas.openxmlformats.org/package/2006/content-types"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0" d="100"/>
          <a:sy n="130" d="100"/>
        </p:scale>
        <p:origin x="86" y="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69699776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69699776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https://leaderboardhq.com/gy7lptwk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688e42e4bf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688e42e4bf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Progression: we like to see progress, no matter how small; it’s nice to celebrate that progress with anything from a sticker, to a star on their assignment, to a passing letter grade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Points: motivation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3902cc3ee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3902cc3ee5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Progression: we like to see progress, no matter how small; it’s nice to celebrate that progress with anything from a sticker, to a star on their assignment, to a passing letter grade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Points: motivation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688e42e4bf_0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688e42e4bf_0_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FOOD FOR THOUGHT!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Progression: we like to see progress, no matter how small; it’s nice to celebrate that progress with anything from a sticker, to a star on their assignment, to a passing letter grade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Points: motivation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688e42e4bf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688e42e4bf_0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688e42e4bf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688e42e4bf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318643c2a8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318643c2a8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Gamify unit work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Points: motivation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318643c2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318643c2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3902cc3ee5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3902cc3ee5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Progression: we like to see progress, no matter how small; it’s nice to celebrate that progress with anything from a sticker, to a star on their assignment, to a passing letter grade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Points: motivation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318643c2a8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318643c2a8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688e42e4bf_0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688e42e4bf_0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3902cc3ee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3902cc3ee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688e42e4bf_0_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2688e42e4bf_0_4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688e42e4bf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688e42e4bf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3902cc3ee5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3902cc3ee5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688e42e4b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688e42e4b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688e42e4bf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688e42e4bf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Points: motivation 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688e42e4bf_0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688e42e4bf_0_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Progression: we like to see progress, no matter how small; it’s nice to celebrate that progress with anything from a sticker, to a star on their assignment, to a passing letter grade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Points: motivation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688e42e4bf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688e42e4bf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688e42e4bf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688e42e4bf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hyperlink" Target="http://drive.google.com/file/d/1dNXofURUHd8fxJ79Mz4hE28fPj9fNOLT/view" TargetMode="External"/><Relationship Id="rId5" Type="http://schemas.openxmlformats.org/officeDocument/2006/relationships/image" Target="../media/image2.jp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hyperlink" Target="http://drive.google.com/file/d/1JB-RX5KsCBGapPncFdrRm6YyvTAMNQHx/view" TargetMode="External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hyperlink" Target="http://drive.google.com/file/d/1JB-RX5KsCBGapPncFdrRm6YyvTAMNQHx/view" TargetMode="External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6.xml"/><Relationship Id="rId9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hyperlink" Target="http://drive.google.com/file/d/1N9FFxMUlqEeSExxNAWlhWAUtdkk_VWFS/view" TargetMode="External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8.xml"/><Relationship Id="rId9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ixabay.com/sound-effects/search/game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://drive.google.com/file/d/1Ykl3XxLV_KG3vHXXNmqTngUDWz5FuECF/view" TargetMode="External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hyperlink" Target="http://drive.google.com/file/d/1JB-RX5KsCBGapPncFdrRm6YyvTAMNQHx/view" TargetMode="Externa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hyperlink" Target="http://drive.google.com/file/d/1dNXofURUHd8fxJ79Mz4hE28fPj9fNOLT/view" TargetMode="External"/><Relationship Id="rId5" Type="http://schemas.openxmlformats.org/officeDocument/2006/relationships/image" Target="../media/image2.jp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hyperlink" Target="http://drive.google.com/file/d/1JB-RX5KsCBGapPncFdrRm6YyvTAMNQHx/view" TargetMode="External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307325" y="425925"/>
            <a:ext cx="8707200" cy="4591800"/>
          </a:xfrm>
          <a:prstGeom prst="roundRect">
            <a:avLst>
              <a:gd name="adj" fmla="val 16667"/>
            </a:avLst>
          </a:prstGeom>
          <a:solidFill>
            <a:srgbClr val="FAFBFD">
              <a:alpha val="7848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9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Hero’s Journey</a:t>
            </a:r>
            <a:endParaRPr/>
          </a:p>
        </p:txBody>
      </p:sp>
      <p:cxnSp>
        <p:nvCxnSpPr>
          <p:cNvPr id="56" name="Google Shape;56;p13"/>
          <p:cNvCxnSpPr/>
          <p:nvPr/>
        </p:nvCxnSpPr>
        <p:spPr>
          <a:xfrm rot="10800000" flipH="1">
            <a:off x="550450" y="4076675"/>
            <a:ext cx="8192400" cy="69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7" name="Google Shape;57;p13"/>
          <p:cNvSpPr txBox="1"/>
          <p:nvPr/>
        </p:nvSpPr>
        <p:spPr>
          <a:xfrm>
            <a:off x="612825" y="4478550"/>
            <a:ext cx="709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Start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8053100" y="4478550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Finish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1861875" y="4482875"/>
            <a:ext cx="105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Level 1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3164475" y="4478550"/>
            <a:ext cx="105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Level 2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4520975" y="4482875"/>
            <a:ext cx="105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Level 3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1037550" y="3562800"/>
            <a:ext cx="568200" cy="870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AFBFD">
              <a:alpha val="683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3"/>
          <p:cNvSpPr/>
          <p:nvPr/>
        </p:nvSpPr>
        <p:spPr>
          <a:xfrm>
            <a:off x="212100" y="1377150"/>
            <a:ext cx="2219100" cy="2216400"/>
          </a:xfrm>
          <a:prstGeom prst="ellipse">
            <a:avLst/>
          </a:prstGeom>
          <a:solidFill>
            <a:srgbClr val="FAFBFD">
              <a:alpha val="683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Best viewed in Presentation or Slideshow mode. </a:t>
            </a:r>
            <a:r>
              <a:rPr lang="en"/>
              <a:t>Use the arrow on your keyboard to navigate.</a:t>
            </a:r>
            <a:endParaRPr dirty="0"/>
          </a:p>
        </p:txBody>
      </p:sp>
      <p:sp>
        <p:nvSpPr>
          <p:cNvPr id="64" name="Google Shape;64;p13"/>
          <p:cNvSpPr txBox="1"/>
          <p:nvPr/>
        </p:nvSpPr>
        <p:spPr>
          <a:xfrm>
            <a:off x="5877475" y="4478550"/>
            <a:ext cx="105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Level 4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2"/>
          <p:cNvSpPr/>
          <p:nvPr/>
        </p:nvSpPr>
        <p:spPr>
          <a:xfrm>
            <a:off x="307325" y="425925"/>
            <a:ext cx="8707200" cy="4591800"/>
          </a:xfrm>
          <a:prstGeom prst="roundRect">
            <a:avLst>
              <a:gd name="adj" fmla="val 16667"/>
            </a:avLst>
          </a:prstGeom>
          <a:solidFill>
            <a:srgbClr val="FAFBFD">
              <a:alpha val="9051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2" name="Google Shape;192;p22"/>
          <p:cNvCxnSpPr/>
          <p:nvPr/>
        </p:nvCxnSpPr>
        <p:spPr>
          <a:xfrm rot="10800000" flipH="1">
            <a:off x="550450" y="4076675"/>
            <a:ext cx="8192400" cy="69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3" name="Google Shape;193;p22"/>
          <p:cNvSpPr txBox="1">
            <a:spLocks noGrp="1"/>
          </p:cNvSpPr>
          <p:nvPr>
            <p:ph type="title" idx="4294967295"/>
          </p:nvPr>
        </p:nvSpPr>
        <p:spPr>
          <a:xfrm>
            <a:off x="616500" y="521225"/>
            <a:ext cx="85206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Level 2: Where can you find the Hero’s Journey?</a:t>
            </a:r>
            <a:endParaRPr/>
          </a:p>
        </p:txBody>
      </p:sp>
      <p:sp>
        <p:nvSpPr>
          <p:cNvPr id="195" name="Google Shape;195;p22"/>
          <p:cNvSpPr txBox="1">
            <a:spLocks noGrp="1"/>
          </p:cNvSpPr>
          <p:nvPr>
            <p:ph type="body" idx="4294967295"/>
          </p:nvPr>
        </p:nvSpPr>
        <p:spPr>
          <a:xfrm>
            <a:off x="439725" y="1457275"/>
            <a:ext cx="8392500" cy="15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Various sources!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en">
                <a:solidFill>
                  <a:schemeClr val="dk1"/>
                </a:solidFill>
              </a:rPr>
              <a:t>Books and movies follow the Hero’s Journey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en">
                <a:solidFill>
                  <a:schemeClr val="dk1"/>
                </a:solidFill>
              </a:rPr>
              <a:t>Main character development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en">
                <a:solidFill>
                  <a:schemeClr val="dk1"/>
                </a:solidFill>
              </a:rPr>
              <a:t>Exciting adventure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6" name="Google Shape;196;p22"/>
          <p:cNvSpPr txBox="1"/>
          <p:nvPr/>
        </p:nvSpPr>
        <p:spPr>
          <a:xfrm>
            <a:off x="612825" y="4478550"/>
            <a:ext cx="709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Start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197" name="Google Shape;197;p22"/>
          <p:cNvSpPr txBox="1"/>
          <p:nvPr/>
        </p:nvSpPr>
        <p:spPr>
          <a:xfrm>
            <a:off x="8053100" y="4478550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Finish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198" name="Google Shape;198;p22"/>
          <p:cNvSpPr txBox="1"/>
          <p:nvPr/>
        </p:nvSpPr>
        <p:spPr>
          <a:xfrm>
            <a:off x="1861875" y="4482875"/>
            <a:ext cx="105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Level 1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199" name="Google Shape;199;p22"/>
          <p:cNvSpPr txBox="1"/>
          <p:nvPr/>
        </p:nvSpPr>
        <p:spPr>
          <a:xfrm>
            <a:off x="3164475" y="4478550"/>
            <a:ext cx="105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Level 2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200" name="Google Shape;200;p22"/>
          <p:cNvSpPr txBox="1"/>
          <p:nvPr/>
        </p:nvSpPr>
        <p:spPr>
          <a:xfrm>
            <a:off x="4520975" y="4482875"/>
            <a:ext cx="105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Level 3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201" name="Google Shape;201;p22"/>
          <p:cNvSpPr txBox="1"/>
          <p:nvPr/>
        </p:nvSpPr>
        <p:spPr>
          <a:xfrm>
            <a:off x="5877475" y="4478550"/>
            <a:ext cx="105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Level 4</a:t>
            </a:r>
            <a:endParaRPr sz="1800">
              <a:solidFill>
                <a:srgbClr val="434343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84BBE2-98D1-02C7-C159-0B6A444967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8078" y="4076675"/>
            <a:ext cx="500500" cy="500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3"/>
          <p:cNvSpPr/>
          <p:nvPr/>
        </p:nvSpPr>
        <p:spPr>
          <a:xfrm>
            <a:off x="307325" y="425925"/>
            <a:ext cx="8707200" cy="4591800"/>
          </a:xfrm>
          <a:prstGeom prst="roundRect">
            <a:avLst>
              <a:gd name="adj" fmla="val 16667"/>
            </a:avLst>
          </a:prstGeom>
          <a:solidFill>
            <a:srgbClr val="FAFBFD">
              <a:alpha val="9051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7" name="Google Shape;207;p23"/>
          <p:cNvCxnSpPr/>
          <p:nvPr/>
        </p:nvCxnSpPr>
        <p:spPr>
          <a:xfrm rot="10800000" flipH="1">
            <a:off x="550450" y="4076675"/>
            <a:ext cx="8192400" cy="69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08" name="Google Shape;208;p23"/>
          <p:cNvSpPr txBox="1">
            <a:spLocks noGrp="1"/>
          </p:cNvSpPr>
          <p:nvPr>
            <p:ph type="title" idx="4294967295"/>
          </p:nvPr>
        </p:nvSpPr>
        <p:spPr>
          <a:xfrm>
            <a:off x="616500" y="521225"/>
            <a:ext cx="85206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Level 2: Where can you find the Hero’s Journey?</a:t>
            </a:r>
            <a:endParaRPr/>
          </a:p>
        </p:txBody>
      </p:sp>
      <p:sp>
        <p:nvSpPr>
          <p:cNvPr id="210" name="Google Shape;210;p23"/>
          <p:cNvSpPr txBox="1">
            <a:spLocks noGrp="1"/>
          </p:cNvSpPr>
          <p:nvPr>
            <p:ph type="body" idx="4294967295"/>
          </p:nvPr>
        </p:nvSpPr>
        <p:spPr>
          <a:xfrm>
            <a:off x="439725" y="1457275"/>
            <a:ext cx="8392500" cy="15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Various sources!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en">
                <a:solidFill>
                  <a:schemeClr val="dk1"/>
                </a:solidFill>
              </a:rPr>
              <a:t>Books and movies follow the Hero’s Journey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en">
                <a:solidFill>
                  <a:schemeClr val="dk1"/>
                </a:solidFill>
              </a:rPr>
              <a:t>Main character development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en">
                <a:solidFill>
                  <a:schemeClr val="dk1"/>
                </a:solidFill>
              </a:rPr>
              <a:t>Exciting adventure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11" name="Google Shape;211;p23"/>
          <p:cNvSpPr txBox="1"/>
          <p:nvPr/>
        </p:nvSpPr>
        <p:spPr>
          <a:xfrm>
            <a:off x="612825" y="4478550"/>
            <a:ext cx="709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Start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212" name="Google Shape;212;p23"/>
          <p:cNvSpPr txBox="1"/>
          <p:nvPr/>
        </p:nvSpPr>
        <p:spPr>
          <a:xfrm>
            <a:off x="8053100" y="4478550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Finish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213" name="Google Shape;213;p23"/>
          <p:cNvSpPr txBox="1"/>
          <p:nvPr/>
        </p:nvSpPr>
        <p:spPr>
          <a:xfrm>
            <a:off x="1861875" y="4482875"/>
            <a:ext cx="105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Level 1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214" name="Google Shape;214;p23"/>
          <p:cNvSpPr txBox="1"/>
          <p:nvPr/>
        </p:nvSpPr>
        <p:spPr>
          <a:xfrm>
            <a:off x="3164475" y="4478550"/>
            <a:ext cx="105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Level 2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215" name="Google Shape;215;p23"/>
          <p:cNvSpPr txBox="1"/>
          <p:nvPr/>
        </p:nvSpPr>
        <p:spPr>
          <a:xfrm>
            <a:off x="4520975" y="4482875"/>
            <a:ext cx="105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Level 3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216" name="Google Shape;216;p23"/>
          <p:cNvSpPr txBox="1"/>
          <p:nvPr/>
        </p:nvSpPr>
        <p:spPr>
          <a:xfrm>
            <a:off x="5877475" y="4478550"/>
            <a:ext cx="105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Level 4</a:t>
            </a:r>
            <a:endParaRPr sz="1800">
              <a:solidFill>
                <a:srgbClr val="434343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04DC30-D756-46A7-D576-C63EB9FED3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8078" y="4076675"/>
            <a:ext cx="500500" cy="500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4"/>
          <p:cNvSpPr/>
          <p:nvPr/>
        </p:nvSpPr>
        <p:spPr>
          <a:xfrm>
            <a:off x="307325" y="425925"/>
            <a:ext cx="8707200" cy="4591800"/>
          </a:xfrm>
          <a:prstGeom prst="roundRect">
            <a:avLst>
              <a:gd name="adj" fmla="val 16667"/>
            </a:avLst>
          </a:prstGeom>
          <a:solidFill>
            <a:srgbClr val="FAFBFD">
              <a:alpha val="9051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2" name="Google Shape;222;p24"/>
          <p:cNvCxnSpPr/>
          <p:nvPr/>
        </p:nvCxnSpPr>
        <p:spPr>
          <a:xfrm rot="10800000" flipH="1">
            <a:off x="550450" y="4076675"/>
            <a:ext cx="8192400" cy="69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23" name="Google Shape;223;p24"/>
          <p:cNvSpPr txBox="1">
            <a:spLocks noGrp="1"/>
          </p:cNvSpPr>
          <p:nvPr>
            <p:ph type="title" idx="4294967295"/>
          </p:nvPr>
        </p:nvSpPr>
        <p:spPr>
          <a:xfrm>
            <a:off x="616500" y="521225"/>
            <a:ext cx="85206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Level 2: Food for thought…</a:t>
            </a:r>
            <a:endParaRPr/>
          </a:p>
        </p:txBody>
      </p:sp>
      <p:sp>
        <p:nvSpPr>
          <p:cNvPr id="225" name="Google Shape;225;p24"/>
          <p:cNvSpPr txBox="1">
            <a:spLocks noGrp="1"/>
          </p:cNvSpPr>
          <p:nvPr>
            <p:ph type="body" idx="4294967295"/>
          </p:nvPr>
        </p:nvSpPr>
        <p:spPr>
          <a:xfrm>
            <a:off x="439725" y="1457275"/>
            <a:ext cx="83925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Name some books or movies that follow the Hero’s Journey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27" name="Google Shape;227;p24" title="cartoon-jump-6462.mp3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58875" y="-5884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4"/>
          <p:cNvSpPr txBox="1"/>
          <p:nvPr/>
        </p:nvSpPr>
        <p:spPr>
          <a:xfrm>
            <a:off x="612825" y="4478550"/>
            <a:ext cx="709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Start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229" name="Google Shape;229;p24"/>
          <p:cNvSpPr txBox="1"/>
          <p:nvPr/>
        </p:nvSpPr>
        <p:spPr>
          <a:xfrm>
            <a:off x="8053100" y="4478550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Finish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230" name="Google Shape;230;p24"/>
          <p:cNvSpPr txBox="1"/>
          <p:nvPr/>
        </p:nvSpPr>
        <p:spPr>
          <a:xfrm>
            <a:off x="1861875" y="4482875"/>
            <a:ext cx="105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Level 1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231" name="Google Shape;231;p24"/>
          <p:cNvSpPr txBox="1"/>
          <p:nvPr/>
        </p:nvSpPr>
        <p:spPr>
          <a:xfrm>
            <a:off x="3164475" y="4478550"/>
            <a:ext cx="105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Level 2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232" name="Google Shape;232;p24"/>
          <p:cNvSpPr txBox="1"/>
          <p:nvPr/>
        </p:nvSpPr>
        <p:spPr>
          <a:xfrm>
            <a:off x="4520975" y="4482875"/>
            <a:ext cx="105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Level 3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233" name="Google Shape;233;p24"/>
          <p:cNvSpPr txBox="1"/>
          <p:nvPr/>
        </p:nvSpPr>
        <p:spPr>
          <a:xfrm>
            <a:off x="5877475" y="4478550"/>
            <a:ext cx="105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Level 4</a:t>
            </a:r>
            <a:endParaRPr sz="1800">
              <a:solidFill>
                <a:srgbClr val="434343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482C02-B3C0-AD76-08AB-9CD0EE80FB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0390" y="2983566"/>
            <a:ext cx="1051200" cy="1051200"/>
          </a:xfrm>
          <a:prstGeom prst="rect">
            <a:avLst/>
          </a:prstGeom>
        </p:spPr>
      </p:pic>
      <p:pic>
        <p:nvPicPr>
          <p:cNvPr id="4" name="cartoon-jump-6462">
            <a:hlinkClick r:id="" action="ppaction://media"/>
            <a:extLst>
              <a:ext uri="{FF2B5EF4-FFF2-40B4-BE49-F238E27FC236}">
                <a16:creationId xmlns:a16="http://schemas.microsoft.com/office/drawing/2014/main" id="{A6A3E46E-F7AA-6652-C3A9-7406584F27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449763" y="2449513"/>
            <a:ext cx="244475" cy="244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D4D5B7-A744-DE52-6EB8-740FCD448E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08078" y="4076675"/>
            <a:ext cx="500500" cy="50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5"/>
          <p:cNvSpPr/>
          <p:nvPr/>
        </p:nvSpPr>
        <p:spPr>
          <a:xfrm>
            <a:off x="307325" y="425925"/>
            <a:ext cx="8707200" cy="4591800"/>
          </a:xfrm>
          <a:prstGeom prst="roundRect">
            <a:avLst>
              <a:gd name="adj" fmla="val 16667"/>
            </a:avLst>
          </a:prstGeom>
          <a:solidFill>
            <a:srgbClr val="FAFBFD">
              <a:alpha val="9051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9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0" name="Google Shape;240;p25"/>
          <p:cNvCxnSpPr/>
          <p:nvPr/>
        </p:nvCxnSpPr>
        <p:spPr>
          <a:xfrm rot="10800000" flipH="1">
            <a:off x="550450" y="4076675"/>
            <a:ext cx="8192400" cy="69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42" name="Google Shape;242;p25"/>
          <p:cNvSpPr txBox="1"/>
          <p:nvPr/>
        </p:nvSpPr>
        <p:spPr>
          <a:xfrm>
            <a:off x="612825" y="4478550"/>
            <a:ext cx="709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Start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243" name="Google Shape;243;p25"/>
          <p:cNvSpPr txBox="1"/>
          <p:nvPr/>
        </p:nvSpPr>
        <p:spPr>
          <a:xfrm>
            <a:off x="8053100" y="4478550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Finish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244" name="Google Shape;244;p25"/>
          <p:cNvSpPr txBox="1"/>
          <p:nvPr/>
        </p:nvSpPr>
        <p:spPr>
          <a:xfrm>
            <a:off x="1861875" y="4482875"/>
            <a:ext cx="105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Level 1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245" name="Google Shape;245;p25"/>
          <p:cNvSpPr txBox="1"/>
          <p:nvPr/>
        </p:nvSpPr>
        <p:spPr>
          <a:xfrm>
            <a:off x="3164475" y="4478550"/>
            <a:ext cx="105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Level 2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246" name="Google Shape;246;p25"/>
          <p:cNvSpPr txBox="1"/>
          <p:nvPr/>
        </p:nvSpPr>
        <p:spPr>
          <a:xfrm>
            <a:off x="4520975" y="4482875"/>
            <a:ext cx="105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Level 3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247" name="Google Shape;247;p25"/>
          <p:cNvSpPr txBox="1"/>
          <p:nvPr/>
        </p:nvSpPr>
        <p:spPr>
          <a:xfrm>
            <a:off x="5877475" y="4478550"/>
            <a:ext cx="105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Level 4</a:t>
            </a:r>
            <a:endParaRPr sz="1800">
              <a:solidFill>
                <a:srgbClr val="434343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350698-F090-97CA-2305-33B2075115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0731" y="2522701"/>
            <a:ext cx="1553974" cy="155397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8;p25">
            <a:extLst>
              <a:ext uri="{FF2B5EF4-FFF2-40B4-BE49-F238E27FC236}">
                <a16:creationId xmlns:a16="http://schemas.microsoft.com/office/drawing/2014/main" id="{8BBE8B97-6A2D-E5DA-C181-5F9199301DE9}"/>
              </a:ext>
            </a:extLst>
          </p:cNvPr>
          <p:cNvSpPr/>
          <p:nvPr/>
        </p:nvSpPr>
        <p:spPr>
          <a:xfrm>
            <a:off x="307325" y="425925"/>
            <a:ext cx="8707200" cy="4591800"/>
          </a:xfrm>
          <a:prstGeom prst="roundRect">
            <a:avLst>
              <a:gd name="adj" fmla="val 16667"/>
            </a:avLst>
          </a:prstGeom>
          <a:solidFill>
            <a:srgbClr val="FAFBFD">
              <a:alpha val="9051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9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4" name="Google Shape;254;p26"/>
          <p:cNvCxnSpPr/>
          <p:nvPr/>
        </p:nvCxnSpPr>
        <p:spPr>
          <a:xfrm rot="10800000" flipH="1">
            <a:off x="550450" y="4076675"/>
            <a:ext cx="8192400" cy="69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pic>
        <p:nvPicPr>
          <p:cNvPr id="256" name="Google Shape;256;p26" title="short-success-sound-glockenspiel-treasure-video-game-6346.mp3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13075" y="-5155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6"/>
          <p:cNvSpPr txBox="1"/>
          <p:nvPr/>
        </p:nvSpPr>
        <p:spPr>
          <a:xfrm>
            <a:off x="612825" y="4478550"/>
            <a:ext cx="709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Start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258" name="Google Shape;258;p26"/>
          <p:cNvSpPr txBox="1"/>
          <p:nvPr/>
        </p:nvSpPr>
        <p:spPr>
          <a:xfrm>
            <a:off x="8053100" y="4478550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Finish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259" name="Google Shape;259;p26"/>
          <p:cNvSpPr txBox="1"/>
          <p:nvPr/>
        </p:nvSpPr>
        <p:spPr>
          <a:xfrm>
            <a:off x="1861875" y="4482875"/>
            <a:ext cx="105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Level 1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260" name="Google Shape;260;p26"/>
          <p:cNvSpPr txBox="1"/>
          <p:nvPr/>
        </p:nvSpPr>
        <p:spPr>
          <a:xfrm>
            <a:off x="3164475" y="4478550"/>
            <a:ext cx="105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Level 2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261" name="Google Shape;261;p26"/>
          <p:cNvSpPr txBox="1"/>
          <p:nvPr/>
        </p:nvSpPr>
        <p:spPr>
          <a:xfrm>
            <a:off x="4520975" y="4482875"/>
            <a:ext cx="105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Level 3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262" name="Google Shape;262;p26"/>
          <p:cNvSpPr txBox="1"/>
          <p:nvPr/>
        </p:nvSpPr>
        <p:spPr>
          <a:xfrm>
            <a:off x="5877475" y="4478550"/>
            <a:ext cx="105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Level 4</a:t>
            </a:r>
            <a:endParaRPr sz="1800">
              <a:solidFill>
                <a:srgbClr val="434343"/>
              </a:solidFill>
            </a:endParaRPr>
          </a:p>
        </p:txBody>
      </p:sp>
      <p:pic>
        <p:nvPicPr>
          <p:cNvPr id="3" name="short-success-sound-glockenspiel-treasure-video-game-6346">
            <a:hlinkClick r:id="" action="ppaction://media"/>
            <a:extLst>
              <a:ext uri="{FF2B5EF4-FFF2-40B4-BE49-F238E27FC236}">
                <a16:creationId xmlns:a16="http://schemas.microsoft.com/office/drawing/2014/main" id="{E0BE890A-186E-9C50-0F4A-5D7A97C47C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449763" y="2449513"/>
            <a:ext cx="244475" cy="244475"/>
          </a:xfrm>
          <a:prstGeom prst="rect">
            <a:avLst/>
          </a:prstGeom>
        </p:spPr>
      </p:pic>
      <p:pic>
        <p:nvPicPr>
          <p:cNvPr id="4" name="Google Shape;100;p16">
            <a:extLst>
              <a:ext uri="{FF2B5EF4-FFF2-40B4-BE49-F238E27FC236}">
                <a16:creationId xmlns:a16="http://schemas.microsoft.com/office/drawing/2014/main" id="{CF3B9B56-189D-AAC3-6C15-5C11BD2FA48E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347815" y="2506761"/>
            <a:ext cx="1553975" cy="155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7"/>
          <p:cNvSpPr/>
          <p:nvPr/>
        </p:nvSpPr>
        <p:spPr>
          <a:xfrm>
            <a:off x="307325" y="425925"/>
            <a:ext cx="8707200" cy="4591800"/>
          </a:xfrm>
          <a:prstGeom prst="roundRect">
            <a:avLst>
              <a:gd name="adj" fmla="val 16667"/>
            </a:avLst>
          </a:prstGeom>
          <a:solidFill>
            <a:srgbClr val="FAFBFD">
              <a:alpha val="9051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8" name="Google Shape;268;p27"/>
          <p:cNvCxnSpPr/>
          <p:nvPr/>
        </p:nvCxnSpPr>
        <p:spPr>
          <a:xfrm rot="10800000" flipH="1">
            <a:off x="550450" y="4076675"/>
            <a:ext cx="8192400" cy="69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69" name="Google Shape;269;p27"/>
          <p:cNvSpPr txBox="1">
            <a:spLocks noGrp="1"/>
          </p:cNvSpPr>
          <p:nvPr>
            <p:ph type="title" idx="4294967295"/>
          </p:nvPr>
        </p:nvSpPr>
        <p:spPr>
          <a:xfrm>
            <a:off x="616500" y="521225"/>
            <a:ext cx="85206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Level 3: “Why Maui Snared the Sun”</a:t>
            </a:r>
            <a:endParaRPr/>
          </a:p>
        </p:txBody>
      </p:sp>
      <p:sp>
        <p:nvSpPr>
          <p:cNvPr id="271" name="Google Shape;271;p27"/>
          <p:cNvSpPr txBox="1">
            <a:spLocks noGrp="1"/>
          </p:cNvSpPr>
          <p:nvPr>
            <p:ph type="body" idx="4294967295"/>
          </p:nvPr>
        </p:nvSpPr>
        <p:spPr>
          <a:xfrm>
            <a:off x="535325" y="1425350"/>
            <a:ext cx="8192400" cy="7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How does the story of Maui show the Hero’s Journey? Which parts of the story fit in each stage?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73" name="Google Shape;273;p27"/>
          <p:cNvSpPr txBox="1"/>
          <p:nvPr/>
        </p:nvSpPr>
        <p:spPr>
          <a:xfrm>
            <a:off x="612825" y="4478550"/>
            <a:ext cx="709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Start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274" name="Google Shape;274;p27"/>
          <p:cNvSpPr txBox="1"/>
          <p:nvPr/>
        </p:nvSpPr>
        <p:spPr>
          <a:xfrm>
            <a:off x="8053100" y="4478550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Finish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275" name="Google Shape;275;p27"/>
          <p:cNvSpPr txBox="1"/>
          <p:nvPr/>
        </p:nvSpPr>
        <p:spPr>
          <a:xfrm>
            <a:off x="1861875" y="4482875"/>
            <a:ext cx="105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Level 1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276" name="Google Shape;276;p27"/>
          <p:cNvSpPr txBox="1"/>
          <p:nvPr/>
        </p:nvSpPr>
        <p:spPr>
          <a:xfrm>
            <a:off x="3164475" y="4478550"/>
            <a:ext cx="105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Level 2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277" name="Google Shape;277;p27"/>
          <p:cNvSpPr txBox="1"/>
          <p:nvPr/>
        </p:nvSpPr>
        <p:spPr>
          <a:xfrm>
            <a:off x="4520975" y="4482875"/>
            <a:ext cx="105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Level 3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278" name="Google Shape;278;p27"/>
          <p:cNvSpPr txBox="1"/>
          <p:nvPr/>
        </p:nvSpPr>
        <p:spPr>
          <a:xfrm>
            <a:off x="5877475" y="4478550"/>
            <a:ext cx="105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Level 4</a:t>
            </a:r>
            <a:endParaRPr sz="1800">
              <a:solidFill>
                <a:srgbClr val="434343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A5332A-0330-ACE6-5CA7-DD4CA8153E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303756" y="2575350"/>
            <a:ext cx="1485637" cy="14856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7988D6-B2BF-1D9D-4BF2-C924329B20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6761" y="4076675"/>
            <a:ext cx="500500" cy="500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8"/>
          <p:cNvSpPr/>
          <p:nvPr/>
        </p:nvSpPr>
        <p:spPr>
          <a:xfrm>
            <a:off x="307325" y="425925"/>
            <a:ext cx="8707200" cy="4591800"/>
          </a:xfrm>
          <a:prstGeom prst="roundRect">
            <a:avLst>
              <a:gd name="adj" fmla="val 16667"/>
            </a:avLst>
          </a:prstGeom>
          <a:solidFill>
            <a:srgbClr val="FAFBFD">
              <a:alpha val="9051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4" name="Google Shape;284;p28"/>
          <p:cNvCxnSpPr/>
          <p:nvPr/>
        </p:nvCxnSpPr>
        <p:spPr>
          <a:xfrm rot="10800000" flipH="1">
            <a:off x="550450" y="4076675"/>
            <a:ext cx="8192400" cy="69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pic>
        <p:nvPicPr>
          <p:cNvPr id="286" name="Google Shape;286;p28" title="short-success-sound-glockenspiel-treasure-video-game-6346.mp3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13075" y="-5155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28"/>
          <p:cNvSpPr txBox="1"/>
          <p:nvPr/>
        </p:nvSpPr>
        <p:spPr>
          <a:xfrm>
            <a:off x="612825" y="4478550"/>
            <a:ext cx="709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Start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288" name="Google Shape;288;p28"/>
          <p:cNvSpPr txBox="1"/>
          <p:nvPr/>
        </p:nvSpPr>
        <p:spPr>
          <a:xfrm>
            <a:off x="8053100" y="4478550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Finish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289" name="Google Shape;289;p28"/>
          <p:cNvSpPr txBox="1"/>
          <p:nvPr/>
        </p:nvSpPr>
        <p:spPr>
          <a:xfrm>
            <a:off x="1861875" y="4482875"/>
            <a:ext cx="105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Level 1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290" name="Google Shape;290;p28"/>
          <p:cNvSpPr txBox="1"/>
          <p:nvPr/>
        </p:nvSpPr>
        <p:spPr>
          <a:xfrm>
            <a:off x="3164475" y="4478550"/>
            <a:ext cx="105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Level 2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291" name="Google Shape;291;p28"/>
          <p:cNvSpPr txBox="1"/>
          <p:nvPr/>
        </p:nvSpPr>
        <p:spPr>
          <a:xfrm>
            <a:off x="4520975" y="4482875"/>
            <a:ext cx="105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Level 3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292" name="Google Shape;292;p28"/>
          <p:cNvSpPr txBox="1"/>
          <p:nvPr/>
        </p:nvSpPr>
        <p:spPr>
          <a:xfrm>
            <a:off x="5877475" y="4478550"/>
            <a:ext cx="105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Level 4</a:t>
            </a:r>
            <a:endParaRPr sz="1800">
              <a:solidFill>
                <a:srgbClr val="434343"/>
              </a:solidFill>
            </a:endParaRPr>
          </a:p>
        </p:txBody>
      </p:sp>
      <p:pic>
        <p:nvPicPr>
          <p:cNvPr id="2" name="short-success-sound-glockenspiel-treasure-video-game-6346">
            <a:hlinkClick r:id="" action="ppaction://media"/>
            <a:extLst>
              <a:ext uri="{FF2B5EF4-FFF2-40B4-BE49-F238E27FC236}">
                <a16:creationId xmlns:a16="http://schemas.microsoft.com/office/drawing/2014/main" id="{72F86997-C3CA-9246-F01F-BD6EB47CE3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449763" y="2449513"/>
            <a:ext cx="244475" cy="244475"/>
          </a:xfrm>
          <a:prstGeom prst="rect">
            <a:avLst/>
          </a:prstGeom>
        </p:spPr>
      </p:pic>
      <p:pic>
        <p:nvPicPr>
          <p:cNvPr id="3" name="Google Shape;100;p16">
            <a:extLst>
              <a:ext uri="{FF2B5EF4-FFF2-40B4-BE49-F238E27FC236}">
                <a16:creationId xmlns:a16="http://schemas.microsoft.com/office/drawing/2014/main" id="{058C6416-5F0C-39A7-C228-7E2C875EBBB5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589815" y="2506761"/>
            <a:ext cx="1553975" cy="155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0"/>
          <p:cNvSpPr/>
          <p:nvPr/>
        </p:nvSpPr>
        <p:spPr>
          <a:xfrm>
            <a:off x="307325" y="425925"/>
            <a:ext cx="8707200" cy="4591800"/>
          </a:xfrm>
          <a:prstGeom prst="roundRect">
            <a:avLst>
              <a:gd name="adj" fmla="val 16667"/>
            </a:avLst>
          </a:prstGeom>
          <a:solidFill>
            <a:srgbClr val="FAFBFD">
              <a:alpha val="9051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14" name="Google Shape;314;p30"/>
          <p:cNvCxnSpPr/>
          <p:nvPr/>
        </p:nvCxnSpPr>
        <p:spPr>
          <a:xfrm rot="10800000" flipH="1">
            <a:off x="550450" y="4076675"/>
            <a:ext cx="8192400" cy="69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15" name="Google Shape;315;p30"/>
          <p:cNvSpPr txBox="1">
            <a:spLocks noGrp="1"/>
          </p:cNvSpPr>
          <p:nvPr>
            <p:ph type="title" idx="4294967295"/>
          </p:nvPr>
        </p:nvSpPr>
        <p:spPr>
          <a:xfrm>
            <a:off x="616500" y="521225"/>
            <a:ext cx="85206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Level 4: Share-Out</a:t>
            </a:r>
            <a:endParaRPr dirty="0"/>
          </a:p>
        </p:txBody>
      </p:sp>
      <p:sp>
        <p:nvSpPr>
          <p:cNvPr id="316" name="Google Shape;316;p30"/>
          <p:cNvSpPr txBox="1">
            <a:spLocks noGrp="1"/>
          </p:cNvSpPr>
          <p:nvPr>
            <p:ph type="body" idx="4294967295"/>
          </p:nvPr>
        </p:nvSpPr>
        <p:spPr>
          <a:xfrm>
            <a:off x="439725" y="1457275"/>
            <a:ext cx="8392500" cy="140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319" name="Google Shape;319;p30"/>
          <p:cNvSpPr txBox="1">
            <a:spLocks noGrp="1"/>
          </p:cNvSpPr>
          <p:nvPr>
            <p:ph type="body" idx="4294967295"/>
          </p:nvPr>
        </p:nvSpPr>
        <p:spPr>
          <a:xfrm>
            <a:off x="535325" y="1425350"/>
            <a:ext cx="8192400" cy="12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How does the story of Maui show the Hero’s Journey? Which parts of the story fit in each stage?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320" name="Google Shape;320;p30"/>
          <p:cNvSpPr txBox="1"/>
          <p:nvPr/>
        </p:nvSpPr>
        <p:spPr>
          <a:xfrm>
            <a:off x="612825" y="4478550"/>
            <a:ext cx="709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Start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321" name="Google Shape;321;p30"/>
          <p:cNvSpPr txBox="1"/>
          <p:nvPr/>
        </p:nvSpPr>
        <p:spPr>
          <a:xfrm>
            <a:off x="8053100" y="4478550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Finish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322" name="Google Shape;322;p30"/>
          <p:cNvSpPr txBox="1"/>
          <p:nvPr/>
        </p:nvSpPr>
        <p:spPr>
          <a:xfrm>
            <a:off x="1861875" y="4482875"/>
            <a:ext cx="105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Level 1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323" name="Google Shape;323;p30"/>
          <p:cNvSpPr txBox="1"/>
          <p:nvPr/>
        </p:nvSpPr>
        <p:spPr>
          <a:xfrm>
            <a:off x="3164475" y="4478550"/>
            <a:ext cx="105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Level 2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324" name="Google Shape;324;p30"/>
          <p:cNvSpPr txBox="1"/>
          <p:nvPr/>
        </p:nvSpPr>
        <p:spPr>
          <a:xfrm>
            <a:off x="4520975" y="4482875"/>
            <a:ext cx="105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Level 3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325" name="Google Shape;325;p30"/>
          <p:cNvSpPr txBox="1"/>
          <p:nvPr/>
        </p:nvSpPr>
        <p:spPr>
          <a:xfrm>
            <a:off x="5877475" y="4478550"/>
            <a:ext cx="105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Level 4</a:t>
            </a:r>
            <a:endParaRPr sz="1800">
              <a:solidFill>
                <a:srgbClr val="434343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C5D188-A1A6-A705-96E4-90D50AAF0E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4475" y="2431275"/>
            <a:ext cx="1750125" cy="17501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D51382C-2875-81C4-8E72-AE6D547990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6134" y="4076675"/>
            <a:ext cx="500500" cy="500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1"/>
          <p:cNvSpPr/>
          <p:nvPr/>
        </p:nvSpPr>
        <p:spPr>
          <a:xfrm>
            <a:off x="307325" y="425925"/>
            <a:ext cx="8707200" cy="4591800"/>
          </a:xfrm>
          <a:prstGeom prst="roundRect">
            <a:avLst>
              <a:gd name="adj" fmla="val 16667"/>
            </a:avLst>
          </a:prstGeom>
          <a:solidFill>
            <a:srgbClr val="FAFBFD">
              <a:alpha val="9051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1" name="Google Shape;331;p31"/>
          <p:cNvCxnSpPr/>
          <p:nvPr/>
        </p:nvCxnSpPr>
        <p:spPr>
          <a:xfrm rot="10800000" flipH="1">
            <a:off x="550450" y="4076675"/>
            <a:ext cx="8192400" cy="69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pic>
        <p:nvPicPr>
          <p:cNvPr id="333" name="Google Shape;333;p31" title="success-fanfare-trumpets-6185.mp3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46400" y="-5155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31"/>
          <p:cNvSpPr txBox="1"/>
          <p:nvPr/>
        </p:nvSpPr>
        <p:spPr>
          <a:xfrm>
            <a:off x="612825" y="4478550"/>
            <a:ext cx="709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Start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335" name="Google Shape;335;p31"/>
          <p:cNvSpPr txBox="1"/>
          <p:nvPr/>
        </p:nvSpPr>
        <p:spPr>
          <a:xfrm>
            <a:off x="8053100" y="4478550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Finish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336" name="Google Shape;336;p31"/>
          <p:cNvSpPr txBox="1"/>
          <p:nvPr/>
        </p:nvSpPr>
        <p:spPr>
          <a:xfrm>
            <a:off x="1861875" y="4482875"/>
            <a:ext cx="105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Level 1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337" name="Google Shape;337;p31"/>
          <p:cNvSpPr txBox="1"/>
          <p:nvPr/>
        </p:nvSpPr>
        <p:spPr>
          <a:xfrm>
            <a:off x="3164475" y="4478550"/>
            <a:ext cx="105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Level 2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338" name="Google Shape;338;p31"/>
          <p:cNvSpPr txBox="1"/>
          <p:nvPr/>
        </p:nvSpPr>
        <p:spPr>
          <a:xfrm>
            <a:off x="4520975" y="4482875"/>
            <a:ext cx="105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Level 3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339" name="Google Shape;339;p31"/>
          <p:cNvSpPr txBox="1"/>
          <p:nvPr/>
        </p:nvSpPr>
        <p:spPr>
          <a:xfrm>
            <a:off x="5877475" y="4478550"/>
            <a:ext cx="105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Level 4</a:t>
            </a:r>
            <a:endParaRPr sz="1800">
              <a:solidFill>
                <a:srgbClr val="434343"/>
              </a:solidFill>
            </a:endParaRPr>
          </a:p>
        </p:txBody>
      </p:sp>
      <p:pic>
        <p:nvPicPr>
          <p:cNvPr id="2" name="success-fanfare-trumpets-6185">
            <a:hlinkClick r:id="" action="ppaction://media"/>
            <a:extLst>
              <a:ext uri="{FF2B5EF4-FFF2-40B4-BE49-F238E27FC236}">
                <a16:creationId xmlns:a16="http://schemas.microsoft.com/office/drawing/2014/main" id="{63929B82-B987-69DE-685E-27558BDFF7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449763" y="2449513"/>
            <a:ext cx="244475" cy="2444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31558C-E7C5-6C83-F5BB-14E9881576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43374" y="2571750"/>
            <a:ext cx="1382376" cy="1382376"/>
          </a:xfrm>
          <a:prstGeom prst="rect">
            <a:avLst/>
          </a:prstGeom>
        </p:spPr>
      </p:pic>
      <p:sp>
        <p:nvSpPr>
          <p:cNvPr id="5" name="Google Shape;315;p30">
            <a:extLst>
              <a:ext uri="{FF2B5EF4-FFF2-40B4-BE49-F238E27FC236}">
                <a16:creationId xmlns:a16="http://schemas.microsoft.com/office/drawing/2014/main" id="{7E043FE9-3231-72C4-CFAF-5657B543F7DD}"/>
              </a:ext>
            </a:extLst>
          </p:cNvPr>
          <p:cNvSpPr txBox="1">
            <a:spLocks/>
          </p:cNvSpPr>
          <p:nvPr/>
        </p:nvSpPr>
        <p:spPr>
          <a:xfrm>
            <a:off x="616500" y="521225"/>
            <a:ext cx="85206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You’ve completed the Hero’s Journey!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2"/>
          <p:cNvSpPr/>
          <p:nvPr/>
        </p:nvSpPr>
        <p:spPr>
          <a:xfrm>
            <a:off x="307325" y="425925"/>
            <a:ext cx="8707200" cy="4591800"/>
          </a:xfrm>
          <a:prstGeom prst="roundRect">
            <a:avLst>
              <a:gd name="adj" fmla="val 16667"/>
            </a:avLst>
          </a:prstGeom>
          <a:solidFill>
            <a:srgbClr val="FAFBFD">
              <a:alpha val="9051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45" name="Google Shape;345;p32"/>
          <p:cNvCxnSpPr/>
          <p:nvPr/>
        </p:nvCxnSpPr>
        <p:spPr>
          <a:xfrm rot="10800000" flipH="1">
            <a:off x="550450" y="4076675"/>
            <a:ext cx="8192400" cy="69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46" name="Google Shape;346;p32"/>
          <p:cNvSpPr txBox="1"/>
          <p:nvPr/>
        </p:nvSpPr>
        <p:spPr>
          <a:xfrm>
            <a:off x="612825" y="4478550"/>
            <a:ext cx="709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Start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47" name="Google Shape;347;p32"/>
          <p:cNvSpPr txBox="1"/>
          <p:nvPr/>
        </p:nvSpPr>
        <p:spPr>
          <a:xfrm>
            <a:off x="8053100" y="4478550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Finish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48" name="Google Shape;348;p32"/>
          <p:cNvSpPr txBox="1"/>
          <p:nvPr/>
        </p:nvSpPr>
        <p:spPr>
          <a:xfrm>
            <a:off x="1861875" y="4482875"/>
            <a:ext cx="105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Level 1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49" name="Google Shape;349;p32"/>
          <p:cNvSpPr txBox="1"/>
          <p:nvPr/>
        </p:nvSpPr>
        <p:spPr>
          <a:xfrm>
            <a:off x="3164475" y="4478550"/>
            <a:ext cx="105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Level 2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50" name="Google Shape;350;p32"/>
          <p:cNvSpPr txBox="1"/>
          <p:nvPr/>
        </p:nvSpPr>
        <p:spPr>
          <a:xfrm>
            <a:off x="4520975" y="4482875"/>
            <a:ext cx="105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Level 3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51" name="Google Shape;351;p32"/>
          <p:cNvSpPr txBox="1">
            <a:spLocks noGrp="1"/>
          </p:cNvSpPr>
          <p:nvPr>
            <p:ph type="title" idx="4294967295"/>
          </p:nvPr>
        </p:nvSpPr>
        <p:spPr>
          <a:xfrm>
            <a:off x="2860800" y="445025"/>
            <a:ext cx="34224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reading</a:t>
            </a:r>
            <a:endParaRPr/>
          </a:p>
        </p:txBody>
      </p:sp>
      <p:sp>
        <p:nvSpPr>
          <p:cNvPr id="352" name="Google Shape;352;p32"/>
          <p:cNvSpPr txBox="1">
            <a:spLocks noGrp="1"/>
          </p:cNvSpPr>
          <p:nvPr>
            <p:ph type="body" idx="4294967295"/>
          </p:nvPr>
        </p:nvSpPr>
        <p:spPr>
          <a:xfrm>
            <a:off x="639900" y="1152475"/>
            <a:ext cx="8192400" cy="187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https://creativeeducator.tech4learning.com/2013/lessons/Heros-Journey</a:t>
            </a:r>
            <a:endParaRPr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353" name="Google Shape;353;p32"/>
          <p:cNvSpPr txBox="1"/>
          <p:nvPr/>
        </p:nvSpPr>
        <p:spPr>
          <a:xfrm>
            <a:off x="5877475" y="4478550"/>
            <a:ext cx="105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Level 4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/>
          <p:nvPr/>
        </p:nvSpPr>
        <p:spPr>
          <a:xfrm>
            <a:off x="307325" y="425925"/>
            <a:ext cx="8707200" cy="4591800"/>
          </a:xfrm>
          <a:prstGeom prst="roundRect">
            <a:avLst>
              <a:gd name="adj" fmla="val 16667"/>
            </a:avLst>
          </a:prstGeom>
          <a:solidFill>
            <a:srgbClr val="FAFBFD">
              <a:alpha val="8481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178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Warm-up: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makes a hero?</a:t>
            </a:r>
            <a:endParaRPr/>
          </a:p>
        </p:txBody>
      </p:sp>
      <p:cxnSp>
        <p:nvCxnSpPr>
          <p:cNvPr id="71" name="Google Shape;71;p14"/>
          <p:cNvCxnSpPr/>
          <p:nvPr/>
        </p:nvCxnSpPr>
        <p:spPr>
          <a:xfrm rot="10800000" flipH="1">
            <a:off x="550450" y="4076675"/>
            <a:ext cx="8192400" cy="69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72" name="Google Shape;72;p14"/>
          <p:cNvSpPr txBox="1"/>
          <p:nvPr/>
        </p:nvSpPr>
        <p:spPr>
          <a:xfrm>
            <a:off x="612825" y="4478550"/>
            <a:ext cx="709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Start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8053100" y="4478550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Finish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1861875" y="4482875"/>
            <a:ext cx="105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Level 1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3164475" y="4478550"/>
            <a:ext cx="105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Level 2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4520975" y="4482875"/>
            <a:ext cx="105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Level 3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5877475" y="4478550"/>
            <a:ext cx="105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Level 4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3"/>
          <p:cNvSpPr/>
          <p:nvPr/>
        </p:nvSpPr>
        <p:spPr>
          <a:xfrm>
            <a:off x="307325" y="425925"/>
            <a:ext cx="8707200" cy="4591800"/>
          </a:xfrm>
          <a:prstGeom prst="roundRect">
            <a:avLst>
              <a:gd name="adj" fmla="val 16667"/>
            </a:avLst>
          </a:prstGeom>
          <a:solidFill>
            <a:srgbClr val="FAFBFD">
              <a:alpha val="9051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59" name="Google Shape;359;p33"/>
          <p:cNvCxnSpPr/>
          <p:nvPr/>
        </p:nvCxnSpPr>
        <p:spPr>
          <a:xfrm rot="10800000" flipH="1">
            <a:off x="550450" y="4076675"/>
            <a:ext cx="8192400" cy="69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60" name="Google Shape;360;p33"/>
          <p:cNvSpPr txBox="1"/>
          <p:nvPr/>
        </p:nvSpPr>
        <p:spPr>
          <a:xfrm>
            <a:off x="612825" y="4478550"/>
            <a:ext cx="709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Start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61" name="Google Shape;361;p33"/>
          <p:cNvSpPr txBox="1"/>
          <p:nvPr/>
        </p:nvSpPr>
        <p:spPr>
          <a:xfrm>
            <a:off x="8053100" y="4478550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Finish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62" name="Google Shape;362;p33"/>
          <p:cNvSpPr txBox="1"/>
          <p:nvPr/>
        </p:nvSpPr>
        <p:spPr>
          <a:xfrm>
            <a:off x="1861875" y="4482875"/>
            <a:ext cx="105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Level 1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63" name="Google Shape;363;p33"/>
          <p:cNvSpPr txBox="1"/>
          <p:nvPr/>
        </p:nvSpPr>
        <p:spPr>
          <a:xfrm>
            <a:off x="3164475" y="4478550"/>
            <a:ext cx="105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Level 2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64" name="Google Shape;364;p33"/>
          <p:cNvSpPr txBox="1"/>
          <p:nvPr/>
        </p:nvSpPr>
        <p:spPr>
          <a:xfrm>
            <a:off x="4520975" y="4482875"/>
            <a:ext cx="105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Level 3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65" name="Google Shape;365;p33"/>
          <p:cNvSpPr txBox="1">
            <a:spLocks noGrp="1"/>
          </p:cNvSpPr>
          <p:nvPr>
            <p:ph type="title" idx="4294967295"/>
          </p:nvPr>
        </p:nvSpPr>
        <p:spPr>
          <a:xfrm>
            <a:off x="2860800" y="445025"/>
            <a:ext cx="34224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66" name="Google Shape;366;p33"/>
          <p:cNvSpPr txBox="1">
            <a:spLocks noGrp="1"/>
          </p:cNvSpPr>
          <p:nvPr>
            <p:ph type="body" idx="4294967295"/>
          </p:nvPr>
        </p:nvSpPr>
        <p:spPr>
          <a:xfrm>
            <a:off x="639900" y="1152475"/>
            <a:ext cx="8192400" cy="140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Sounds from: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https://pixabay.com/sound-effects/search/game/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Background: Canva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Avatar: Bitmoji</a:t>
            </a:r>
            <a:endParaRPr/>
          </a:p>
        </p:txBody>
      </p:sp>
      <p:sp>
        <p:nvSpPr>
          <p:cNvPr id="367" name="Google Shape;367;p33"/>
          <p:cNvSpPr txBox="1"/>
          <p:nvPr/>
        </p:nvSpPr>
        <p:spPr>
          <a:xfrm>
            <a:off x="5877475" y="4478550"/>
            <a:ext cx="105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Level 4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7;p16">
            <a:extLst>
              <a:ext uri="{FF2B5EF4-FFF2-40B4-BE49-F238E27FC236}">
                <a16:creationId xmlns:a16="http://schemas.microsoft.com/office/drawing/2014/main" id="{A4219050-F722-04CF-0523-3BBC9EE84E50}"/>
              </a:ext>
            </a:extLst>
          </p:cNvPr>
          <p:cNvSpPr/>
          <p:nvPr/>
        </p:nvSpPr>
        <p:spPr>
          <a:xfrm>
            <a:off x="293050" y="425925"/>
            <a:ext cx="8707200" cy="4591800"/>
          </a:xfrm>
          <a:prstGeom prst="roundRect">
            <a:avLst>
              <a:gd name="adj" fmla="val 16667"/>
            </a:avLst>
          </a:prstGeom>
          <a:solidFill>
            <a:srgbClr val="FAFBFD">
              <a:alpha val="9051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9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Hero’s Journey</a:t>
            </a:r>
            <a:endParaRPr dirty="0"/>
          </a:p>
        </p:txBody>
      </p:sp>
      <p:cxnSp>
        <p:nvCxnSpPr>
          <p:cNvPr id="84" name="Google Shape;84;p15"/>
          <p:cNvCxnSpPr/>
          <p:nvPr/>
        </p:nvCxnSpPr>
        <p:spPr>
          <a:xfrm rot="10800000" flipH="1">
            <a:off x="550450" y="4076675"/>
            <a:ext cx="8192400" cy="69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85" name="Google Shape;85;p15"/>
          <p:cNvSpPr txBox="1"/>
          <p:nvPr/>
        </p:nvSpPr>
        <p:spPr>
          <a:xfrm>
            <a:off x="612825" y="4478550"/>
            <a:ext cx="709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Start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8053100" y="4478550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Finish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1861875" y="4482875"/>
            <a:ext cx="105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Level 1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3164475" y="4478550"/>
            <a:ext cx="105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Level 2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4520975" y="4482875"/>
            <a:ext cx="105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Level 3</a:t>
            </a:r>
            <a:endParaRPr sz="1800">
              <a:solidFill>
                <a:srgbClr val="434343"/>
              </a:solidFill>
            </a:endParaRPr>
          </a:p>
        </p:txBody>
      </p:sp>
      <p:pic>
        <p:nvPicPr>
          <p:cNvPr id="90" name="Google Shape;90;p15" title="game-bonus-144751.mp3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07275" y="-5155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5"/>
          <p:cNvSpPr txBox="1"/>
          <p:nvPr/>
        </p:nvSpPr>
        <p:spPr>
          <a:xfrm>
            <a:off x="5877475" y="4478550"/>
            <a:ext cx="105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Level 4</a:t>
            </a:r>
            <a:endParaRPr sz="1800">
              <a:solidFill>
                <a:srgbClr val="434343"/>
              </a:solidFill>
            </a:endParaRPr>
          </a:p>
        </p:txBody>
      </p:sp>
      <p:pic>
        <p:nvPicPr>
          <p:cNvPr id="92" name="Google Shape;92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3525" y="2529600"/>
            <a:ext cx="1553975" cy="155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ame-bonus-144751">
            <a:hlinkClick r:id="" action="ppaction://media"/>
            <a:extLst>
              <a:ext uri="{FF2B5EF4-FFF2-40B4-BE49-F238E27FC236}">
                <a16:creationId xmlns:a16="http://schemas.microsoft.com/office/drawing/2014/main" id="{17D49AD0-509E-2023-F574-1FE5DD5871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449763" y="2449513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2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/>
          <p:nvPr/>
        </p:nvSpPr>
        <p:spPr>
          <a:xfrm>
            <a:off x="293050" y="425925"/>
            <a:ext cx="8707200" cy="4591800"/>
          </a:xfrm>
          <a:prstGeom prst="roundRect">
            <a:avLst>
              <a:gd name="adj" fmla="val 16667"/>
            </a:avLst>
          </a:prstGeom>
          <a:solidFill>
            <a:srgbClr val="FAFBFD">
              <a:alpha val="9051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9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Hero’s Journey</a:t>
            </a:r>
            <a:endParaRPr/>
          </a:p>
        </p:txBody>
      </p:sp>
      <p:cxnSp>
        <p:nvCxnSpPr>
          <p:cNvPr id="99" name="Google Shape;99;p16"/>
          <p:cNvCxnSpPr/>
          <p:nvPr/>
        </p:nvCxnSpPr>
        <p:spPr>
          <a:xfrm rot="10800000" flipH="1">
            <a:off x="550450" y="4076675"/>
            <a:ext cx="8192400" cy="69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pic>
        <p:nvPicPr>
          <p:cNvPr id="100" name="Google Shape;100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62350" y="2532700"/>
            <a:ext cx="1553975" cy="155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6" title="short-success-sound-glockenspiel-treasure-video-game-6346.mp3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13075" y="-515550"/>
            <a:ext cx="457200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02" name="Google Shape;102;p16"/>
          <p:cNvSpPr txBox="1"/>
          <p:nvPr/>
        </p:nvSpPr>
        <p:spPr>
          <a:xfrm>
            <a:off x="612825" y="4478550"/>
            <a:ext cx="709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Start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103" name="Google Shape;103;p16"/>
          <p:cNvSpPr txBox="1"/>
          <p:nvPr/>
        </p:nvSpPr>
        <p:spPr>
          <a:xfrm>
            <a:off x="8053100" y="4478550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Finish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104" name="Google Shape;104;p16"/>
          <p:cNvSpPr txBox="1"/>
          <p:nvPr/>
        </p:nvSpPr>
        <p:spPr>
          <a:xfrm>
            <a:off x="1861875" y="4482875"/>
            <a:ext cx="105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Level 1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3164475" y="4478550"/>
            <a:ext cx="105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Level 2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4520975" y="4482875"/>
            <a:ext cx="105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Level 3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5877475" y="4478550"/>
            <a:ext cx="105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Level 4</a:t>
            </a:r>
            <a:endParaRPr sz="1800">
              <a:solidFill>
                <a:srgbClr val="434343"/>
              </a:solidFill>
            </a:endParaRPr>
          </a:p>
        </p:txBody>
      </p:sp>
      <p:pic>
        <p:nvPicPr>
          <p:cNvPr id="2" name="short-success-sound-glockenspiel-treasure-video-game-6346">
            <a:hlinkClick r:id="" action="ppaction://media"/>
            <a:extLst>
              <a:ext uri="{FF2B5EF4-FFF2-40B4-BE49-F238E27FC236}">
                <a16:creationId xmlns:a16="http://schemas.microsoft.com/office/drawing/2014/main" id="{710839F3-5808-E743-D423-BD4413DC86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449763" y="2449513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/>
          <p:nvPr/>
        </p:nvSpPr>
        <p:spPr>
          <a:xfrm>
            <a:off x="307325" y="425925"/>
            <a:ext cx="8707200" cy="4591800"/>
          </a:xfrm>
          <a:prstGeom prst="roundRect">
            <a:avLst>
              <a:gd name="adj" fmla="val 16667"/>
            </a:avLst>
          </a:prstGeom>
          <a:solidFill>
            <a:srgbClr val="FAFBFD">
              <a:alpha val="9051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3" name="Google Shape;113;p17"/>
          <p:cNvCxnSpPr/>
          <p:nvPr/>
        </p:nvCxnSpPr>
        <p:spPr>
          <a:xfrm rot="10800000" flipH="1">
            <a:off x="550450" y="4076675"/>
            <a:ext cx="8192400" cy="69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14" name="Google Shape;114;p17"/>
          <p:cNvSpPr txBox="1">
            <a:spLocks noGrp="1"/>
          </p:cNvSpPr>
          <p:nvPr>
            <p:ph type="title" idx="4294967295"/>
          </p:nvPr>
        </p:nvSpPr>
        <p:spPr>
          <a:xfrm>
            <a:off x="616500" y="521225"/>
            <a:ext cx="85206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Level 1: What is the Hero’s Journey?</a:t>
            </a:r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4294967295"/>
          </p:nvPr>
        </p:nvSpPr>
        <p:spPr>
          <a:xfrm>
            <a:off x="439725" y="1457275"/>
            <a:ext cx="8392500" cy="9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From Joseph Campbell, an author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en">
                <a:solidFill>
                  <a:schemeClr val="dk1"/>
                </a:solidFill>
              </a:rPr>
              <a:t>Wrote that heroes have different stages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7" name="Google Shape;117;p17"/>
          <p:cNvSpPr txBox="1"/>
          <p:nvPr/>
        </p:nvSpPr>
        <p:spPr>
          <a:xfrm>
            <a:off x="612825" y="4478550"/>
            <a:ext cx="709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Start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8053100" y="4478550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Finish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1861875" y="4482875"/>
            <a:ext cx="105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Level 1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120" name="Google Shape;120;p17"/>
          <p:cNvSpPr txBox="1"/>
          <p:nvPr/>
        </p:nvSpPr>
        <p:spPr>
          <a:xfrm>
            <a:off x="3164475" y="4478550"/>
            <a:ext cx="105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Level 2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121" name="Google Shape;121;p17"/>
          <p:cNvSpPr txBox="1"/>
          <p:nvPr/>
        </p:nvSpPr>
        <p:spPr>
          <a:xfrm>
            <a:off x="4520975" y="4482875"/>
            <a:ext cx="105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Level 3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122" name="Google Shape;122;p17"/>
          <p:cNvSpPr txBox="1"/>
          <p:nvPr/>
        </p:nvSpPr>
        <p:spPr>
          <a:xfrm>
            <a:off x="5877475" y="4478550"/>
            <a:ext cx="105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Level 4</a:t>
            </a:r>
            <a:endParaRPr sz="1800">
              <a:solidFill>
                <a:srgbClr val="434343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FD7859-C368-19F3-3AC8-E7178D6437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8355" y="4076675"/>
            <a:ext cx="500500" cy="500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/>
          <p:nvPr/>
        </p:nvSpPr>
        <p:spPr>
          <a:xfrm>
            <a:off x="307325" y="425925"/>
            <a:ext cx="8707200" cy="4591800"/>
          </a:xfrm>
          <a:prstGeom prst="roundRect">
            <a:avLst>
              <a:gd name="adj" fmla="val 16667"/>
            </a:avLst>
          </a:prstGeom>
          <a:solidFill>
            <a:srgbClr val="FAFBFD">
              <a:alpha val="9051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8" name="Google Shape;128;p18"/>
          <p:cNvCxnSpPr/>
          <p:nvPr/>
        </p:nvCxnSpPr>
        <p:spPr>
          <a:xfrm rot="10800000" flipH="1">
            <a:off x="550450" y="4076675"/>
            <a:ext cx="8192400" cy="69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29" name="Google Shape;129;p18"/>
          <p:cNvSpPr txBox="1">
            <a:spLocks noGrp="1"/>
          </p:cNvSpPr>
          <p:nvPr>
            <p:ph type="title" idx="4294967295"/>
          </p:nvPr>
        </p:nvSpPr>
        <p:spPr>
          <a:xfrm>
            <a:off x="616500" y="521225"/>
            <a:ext cx="85206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Level 1: Hero’s Journey vs. Story Plot	</a:t>
            </a:r>
            <a:endParaRPr/>
          </a:p>
        </p:txBody>
      </p:sp>
      <p:sp>
        <p:nvSpPr>
          <p:cNvPr id="131" name="Google Shape;131;p18"/>
          <p:cNvSpPr txBox="1">
            <a:spLocks noGrp="1"/>
          </p:cNvSpPr>
          <p:nvPr>
            <p:ph type="body" idx="4294967295"/>
          </p:nvPr>
        </p:nvSpPr>
        <p:spPr>
          <a:xfrm>
            <a:off x="1051700" y="1457275"/>
            <a:ext cx="4458000" cy="12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Hero’s Journey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en">
                <a:solidFill>
                  <a:schemeClr val="dk1"/>
                </a:solidFill>
              </a:rPr>
              <a:t>Has 12 stages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en">
                <a:solidFill>
                  <a:schemeClr val="dk1"/>
                </a:solidFill>
              </a:rPr>
              <a:t>Cyclical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2" name="Google Shape;132;p18"/>
          <p:cNvSpPr txBox="1">
            <a:spLocks noGrp="1"/>
          </p:cNvSpPr>
          <p:nvPr>
            <p:ph type="body" idx="4294967295"/>
          </p:nvPr>
        </p:nvSpPr>
        <p:spPr>
          <a:xfrm>
            <a:off x="4900100" y="1457275"/>
            <a:ext cx="3496800" cy="18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Story Plot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en">
                <a:solidFill>
                  <a:schemeClr val="dk1"/>
                </a:solidFill>
              </a:rPr>
              <a:t>Has 5 events: exposition, rising action, climax, falling action, resolution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en">
                <a:solidFill>
                  <a:schemeClr val="dk1"/>
                </a:solidFill>
              </a:rPr>
              <a:t>Linear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3" name="Google Shape;133;p18"/>
          <p:cNvSpPr txBox="1"/>
          <p:nvPr/>
        </p:nvSpPr>
        <p:spPr>
          <a:xfrm>
            <a:off x="612825" y="4478550"/>
            <a:ext cx="709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Start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8053100" y="4478550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Finish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135" name="Google Shape;135;p18"/>
          <p:cNvSpPr txBox="1"/>
          <p:nvPr/>
        </p:nvSpPr>
        <p:spPr>
          <a:xfrm>
            <a:off x="1861875" y="4482875"/>
            <a:ext cx="105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Level 1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136" name="Google Shape;136;p18"/>
          <p:cNvSpPr txBox="1"/>
          <p:nvPr/>
        </p:nvSpPr>
        <p:spPr>
          <a:xfrm>
            <a:off x="3164475" y="4478550"/>
            <a:ext cx="105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Level 2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137" name="Google Shape;137;p18"/>
          <p:cNvSpPr txBox="1"/>
          <p:nvPr/>
        </p:nvSpPr>
        <p:spPr>
          <a:xfrm>
            <a:off x="4520975" y="4482875"/>
            <a:ext cx="105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Level 3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138" name="Google Shape;138;p18"/>
          <p:cNvSpPr txBox="1"/>
          <p:nvPr/>
        </p:nvSpPr>
        <p:spPr>
          <a:xfrm>
            <a:off x="5877475" y="4478550"/>
            <a:ext cx="105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Level 4</a:t>
            </a:r>
            <a:endParaRPr sz="1800">
              <a:solidFill>
                <a:srgbClr val="434343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C0C6B6-A4A5-BDDA-C7EC-E02FB30C2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8355" y="4076675"/>
            <a:ext cx="500500" cy="500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/>
          <p:nvPr/>
        </p:nvSpPr>
        <p:spPr>
          <a:xfrm>
            <a:off x="307325" y="425925"/>
            <a:ext cx="8707200" cy="4591800"/>
          </a:xfrm>
          <a:prstGeom prst="roundRect">
            <a:avLst>
              <a:gd name="adj" fmla="val 16667"/>
            </a:avLst>
          </a:prstGeom>
          <a:solidFill>
            <a:srgbClr val="FAFBFD">
              <a:alpha val="9051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4" name="Google Shape;144;p19"/>
          <p:cNvCxnSpPr/>
          <p:nvPr/>
        </p:nvCxnSpPr>
        <p:spPr>
          <a:xfrm rot="10800000" flipH="1">
            <a:off x="550450" y="4076675"/>
            <a:ext cx="8192400" cy="69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45" name="Google Shape;145;p19"/>
          <p:cNvSpPr txBox="1">
            <a:spLocks noGrp="1"/>
          </p:cNvSpPr>
          <p:nvPr>
            <p:ph type="title" idx="4294967295"/>
          </p:nvPr>
        </p:nvSpPr>
        <p:spPr>
          <a:xfrm>
            <a:off x="616500" y="521225"/>
            <a:ext cx="85206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Level 1: So many stages… watch out!</a:t>
            </a:r>
            <a:endParaRPr/>
          </a:p>
        </p:txBody>
      </p:sp>
      <p:sp>
        <p:nvSpPr>
          <p:cNvPr id="147" name="Google Shape;147;p19"/>
          <p:cNvSpPr txBox="1">
            <a:spLocks noGrp="1"/>
          </p:cNvSpPr>
          <p:nvPr>
            <p:ph type="body" idx="4294967295"/>
          </p:nvPr>
        </p:nvSpPr>
        <p:spPr>
          <a:xfrm>
            <a:off x="3436500" y="1356900"/>
            <a:ext cx="2880600" cy="18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en" dirty="0">
                <a:solidFill>
                  <a:schemeClr val="dk1"/>
                </a:solidFill>
              </a:rPr>
              <a:t>Call to action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en" dirty="0">
                <a:solidFill>
                  <a:schemeClr val="dk1"/>
                </a:solidFill>
              </a:rPr>
              <a:t>Refuse the call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en" dirty="0">
                <a:solidFill>
                  <a:schemeClr val="dk1"/>
                </a:solidFill>
              </a:rPr>
              <a:t>Mentor appears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en" dirty="0">
                <a:solidFill>
                  <a:schemeClr val="dk1"/>
                </a:solidFill>
              </a:rPr>
              <a:t>Cross the threshold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en" dirty="0">
                <a:solidFill>
                  <a:schemeClr val="dk1"/>
                </a:solidFill>
              </a:rPr>
              <a:t>Helper appears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pic>
        <p:nvPicPr>
          <p:cNvPr id="149" name="Google Shape;149;p19" title="cartoon-jump-6462.mp3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58875" y="-5884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9"/>
          <p:cNvSpPr txBox="1">
            <a:spLocks noGrp="1"/>
          </p:cNvSpPr>
          <p:nvPr>
            <p:ph type="body" idx="4294967295"/>
          </p:nvPr>
        </p:nvSpPr>
        <p:spPr>
          <a:xfrm>
            <a:off x="550450" y="1356900"/>
            <a:ext cx="2880600" cy="18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en">
                <a:solidFill>
                  <a:schemeClr val="dk1"/>
                </a:solidFill>
              </a:rPr>
              <a:t>Abyss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en">
                <a:solidFill>
                  <a:schemeClr val="dk1"/>
                </a:solidFill>
              </a:rPr>
              <a:t>Death of mentor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en">
                <a:solidFill>
                  <a:schemeClr val="dk1"/>
                </a:solidFill>
              </a:rPr>
              <a:t>Battle with brother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en">
                <a:solidFill>
                  <a:schemeClr val="dk1"/>
                </a:solidFill>
              </a:rPr>
              <a:t>Temptation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en">
                <a:solidFill>
                  <a:schemeClr val="dk1"/>
                </a:solidFill>
              </a:rPr>
              <a:t>Road back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6480000" y="1356900"/>
            <a:ext cx="2325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en" sz="1800">
                <a:solidFill>
                  <a:schemeClr val="dk1"/>
                </a:solidFill>
              </a:rPr>
              <a:t>Refuse to return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en" sz="1800">
                <a:solidFill>
                  <a:schemeClr val="dk1"/>
                </a:solidFill>
              </a:rPr>
              <a:t>Gift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en" sz="1800">
                <a:solidFill>
                  <a:schemeClr val="dk1"/>
                </a:solidFill>
              </a:rPr>
              <a:t>Master 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52" name="Google Shape;152;p19"/>
          <p:cNvSpPr txBox="1"/>
          <p:nvPr/>
        </p:nvSpPr>
        <p:spPr>
          <a:xfrm>
            <a:off x="612825" y="4478550"/>
            <a:ext cx="709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Start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153" name="Google Shape;153;p19"/>
          <p:cNvSpPr txBox="1"/>
          <p:nvPr/>
        </p:nvSpPr>
        <p:spPr>
          <a:xfrm>
            <a:off x="8053100" y="4478550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Finish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154" name="Google Shape;154;p19"/>
          <p:cNvSpPr txBox="1"/>
          <p:nvPr/>
        </p:nvSpPr>
        <p:spPr>
          <a:xfrm>
            <a:off x="1861875" y="4482875"/>
            <a:ext cx="105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Level 1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155" name="Google Shape;155;p19"/>
          <p:cNvSpPr txBox="1"/>
          <p:nvPr/>
        </p:nvSpPr>
        <p:spPr>
          <a:xfrm>
            <a:off x="3164475" y="4478550"/>
            <a:ext cx="105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Level 2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156" name="Google Shape;156;p19"/>
          <p:cNvSpPr txBox="1"/>
          <p:nvPr/>
        </p:nvSpPr>
        <p:spPr>
          <a:xfrm>
            <a:off x="4520975" y="4482875"/>
            <a:ext cx="105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Level 3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157" name="Google Shape;157;p19"/>
          <p:cNvSpPr txBox="1"/>
          <p:nvPr/>
        </p:nvSpPr>
        <p:spPr>
          <a:xfrm>
            <a:off x="5877475" y="4478550"/>
            <a:ext cx="105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Level 4</a:t>
            </a:r>
            <a:endParaRPr sz="1800">
              <a:solidFill>
                <a:srgbClr val="43434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124E4F-9F79-333C-4AE0-1F102A3A02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895483" y="2720154"/>
            <a:ext cx="1553974" cy="1553974"/>
          </a:xfrm>
          <a:prstGeom prst="rect">
            <a:avLst/>
          </a:prstGeom>
        </p:spPr>
      </p:pic>
      <p:pic>
        <p:nvPicPr>
          <p:cNvPr id="6" name="cartoon-jump-6462">
            <a:hlinkClick r:id="" action="ppaction://media"/>
            <a:extLst>
              <a:ext uri="{FF2B5EF4-FFF2-40B4-BE49-F238E27FC236}">
                <a16:creationId xmlns:a16="http://schemas.microsoft.com/office/drawing/2014/main" id="{A2937108-5FCA-B4B9-0DA8-49ADD42FF0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449763" y="2449513"/>
            <a:ext cx="244475" cy="2444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94EF48-2B7C-6B1F-B2EB-A8E24D8D7B2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68355" y="4076675"/>
            <a:ext cx="500500" cy="50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/>
          <p:nvPr/>
        </p:nvSpPr>
        <p:spPr>
          <a:xfrm>
            <a:off x="307325" y="425925"/>
            <a:ext cx="8707200" cy="4591800"/>
          </a:xfrm>
          <a:prstGeom prst="roundRect">
            <a:avLst>
              <a:gd name="adj" fmla="val 16667"/>
            </a:avLst>
          </a:prstGeom>
          <a:solidFill>
            <a:srgbClr val="FAFBFD">
              <a:alpha val="9051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9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4" name="Google Shape;164;p20"/>
          <p:cNvCxnSpPr/>
          <p:nvPr/>
        </p:nvCxnSpPr>
        <p:spPr>
          <a:xfrm rot="10800000" flipH="1">
            <a:off x="550450" y="4076675"/>
            <a:ext cx="8192400" cy="69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66" name="Google Shape;166;p20"/>
          <p:cNvSpPr txBox="1"/>
          <p:nvPr/>
        </p:nvSpPr>
        <p:spPr>
          <a:xfrm>
            <a:off x="612825" y="4478550"/>
            <a:ext cx="709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Start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167" name="Google Shape;167;p20"/>
          <p:cNvSpPr txBox="1"/>
          <p:nvPr/>
        </p:nvSpPr>
        <p:spPr>
          <a:xfrm>
            <a:off x="8053100" y="4478550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Finish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168" name="Google Shape;168;p20"/>
          <p:cNvSpPr txBox="1"/>
          <p:nvPr/>
        </p:nvSpPr>
        <p:spPr>
          <a:xfrm>
            <a:off x="1861875" y="4482875"/>
            <a:ext cx="105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Level 1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169" name="Google Shape;169;p20"/>
          <p:cNvSpPr txBox="1"/>
          <p:nvPr/>
        </p:nvSpPr>
        <p:spPr>
          <a:xfrm>
            <a:off x="3164475" y="4478550"/>
            <a:ext cx="105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Level 2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170" name="Google Shape;170;p20"/>
          <p:cNvSpPr txBox="1"/>
          <p:nvPr/>
        </p:nvSpPr>
        <p:spPr>
          <a:xfrm>
            <a:off x="4520975" y="4482875"/>
            <a:ext cx="105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Level 3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171" name="Google Shape;171;p20"/>
          <p:cNvSpPr txBox="1"/>
          <p:nvPr/>
        </p:nvSpPr>
        <p:spPr>
          <a:xfrm>
            <a:off x="5877475" y="4478550"/>
            <a:ext cx="105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Level 4</a:t>
            </a:r>
            <a:endParaRPr sz="1800">
              <a:solidFill>
                <a:srgbClr val="434343"/>
              </a:solidFill>
            </a:endParaRPr>
          </a:p>
        </p:txBody>
      </p:sp>
      <p:pic>
        <p:nvPicPr>
          <p:cNvPr id="2" name="Google Shape;100;p16">
            <a:extLst>
              <a:ext uri="{FF2B5EF4-FFF2-40B4-BE49-F238E27FC236}">
                <a16:creationId xmlns:a16="http://schemas.microsoft.com/office/drawing/2014/main" id="{1FB46C53-FB47-8E7A-9E87-6F7ED08665C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2350" y="2532700"/>
            <a:ext cx="1553975" cy="155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1"/>
          <p:cNvSpPr/>
          <p:nvPr/>
        </p:nvSpPr>
        <p:spPr>
          <a:xfrm>
            <a:off x="307325" y="425925"/>
            <a:ext cx="8707200" cy="4591800"/>
          </a:xfrm>
          <a:prstGeom prst="roundRect">
            <a:avLst>
              <a:gd name="adj" fmla="val 16667"/>
            </a:avLst>
          </a:prstGeom>
          <a:solidFill>
            <a:srgbClr val="FAFBFD">
              <a:alpha val="9051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9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8" name="Google Shape;178;p21"/>
          <p:cNvCxnSpPr/>
          <p:nvPr/>
        </p:nvCxnSpPr>
        <p:spPr>
          <a:xfrm rot="10800000" flipH="1">
            <a:off x="550450" y="4076675"/>
            <a:ext cx="8192400" cy="69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pic>
        <p:nvPicPr>
          <p:cNvPr id="179" name="Google Shape;179;p21" title="short-success-sound-glockenspiel-treasure-video-game-6346.mp3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13075" y="-5155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1"/>
          <p:cNvSpPr txBox="1"/>
          <p:nvPr/>
        </p:nvSpPr>
        <p:spPr>
          <a:xfrm>
            <a:off x="612825" y="4478550"/>
            <a:ext cx="709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Start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182" name="Google Shape;182;p21"/>
          <p:cNvSpPr txBox="1"/>
          <p:nvPr/>
        </p:nvSpPr>
        <p:spPr>
          <a:xfrm>
            <a:off x="8053100" y="4478550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Finish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183" name="Google Shape;183;p21"/>
          <p:cNvSpPr txBox="1"/>
          <p:nvPr/>
        </p:nvSpPr>
        <p:spPr>
          <a:xfrm>
            <a:off x="1861875" y="4482875"/>
            <a:ext cx="105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Level 1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184" name="Google Shape;184;p21"/>
          <p:cNvSpPr txBox="1"/>
          <p:nvPr/>
        </p:nvSpPr>
        <p:spPr>
          <a:xfrm>
            <a:off x="3164475" y="4478550"/>
            <a:ext cx="105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Level 2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185" name="Google Shape;185;p21"/>
          <p:cNvSpPr txBox="1"/>
          <p:nvPr/>
        </p:nvSpPr>
        <p:spPr>
          <a:xfrm>
            <a:off x="4520975" y="4482875"/>
            <a:ext cx="105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Level 3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186" name="Google Shape;186;p21"/>
          <p:cNvSpPr txBox="1"/>
          <p:nvPr/>
        </p:nvSpPr>
        <p:spPr>
          <a:xfrm>
            <a:off x="5877475" y="4478550"/>
            <a:ext cx="105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</a:rPr>
              <a:t>Level 4</a:t>
            </a:r>
            <a:endParaRPr sz="1800">
              <a:solidFill>
                <a:srgbClr val="434343"/>
              </a:solidFill>
            </a:endParaRPr>
          </a:p>
        </p:txBody>
      </p:sp>
      <p:pic>
        <p:nvPicPr>
          <p:cNvPr id="2" name="short-success-sound-glockenspiel-treasure-video-game-6346">
            <a:hlinkClick r:id="" action="ppaction://media"/>
            <a:extLst>
              <a:ext uri="{FF2B5EF4-FFF2-40B4-BE49-F238E27FC236}">
                <a16:creationId xmlns:a16="http://schemas.microsoft.com/office/drawing/2014/main" id="{BF98D197-E964-68B3-D7FD-E7FDC99136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449763" y="2449513"/>
            <a:ext cx="244475" cy="2444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40B184-E6DC-B8A6-8106-43C860ABC8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0731" y="2522701"/>
            <a:ext cx="1553974" cy="1553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714</Words>
  <Application>Microsoft Office PowerPoint</Application>
  <PresentationFormat>On-screen Show (16:9)</PresentationFormat>
  <Paragraphs>199</Paragraphs>
  <Slides>20</Slides>
  <Notes>20</Notes>
  <HiddenSlides>0</HiddenSlides>
  <MMClips>8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Arial</vt:lpstr>
      <vt:lpstr>Simple Light</vt:lpstr>
      <vt:lpstr>The Hero’s Journey</vt:lpstr>
      <vt:lpstr>Warm-up:  What makes a hero?</vt:lpstr>
      <vt:lpstr>The Hero’s Journey</vt:lpstr>
      <vt:lpstr>The Hero’s Journey</vt:lpstr>
      <vt:lpstr>Level 1: What is the Hero’s Journey?</vt:lpstr>
      <vt:lpstr>Level 1: Hero’s Journey vs. Story Plot </vt:lpstr>
      <vt:lpstr>Level 1: So many stages… watch out!</vt:lpstr>
      <vt:lpstr>PowerPoint Presentation</vt:lpstr>
      <vt:lpstr>PowerPoint Presentation</vt:lpstr>
      <vt:lpstr>Level 2: Where can you find the Hero’s Journey?</vt:lpstr>
      <vt:lpstr>Level 2: Where can you find the Hero’s Journey?</vt:lpstr>
      <vt:lpstr>Level 2: Food for thought…</vt:lpstr>
      <vt:lpstr>PowerPoint Presentation</vt:lpstr>
      <vt:lpstr>PowerPoint Presentation</vt:lpstr>
      <vt:lpstr>Level 3: “Why Maui Snared the Sun”</vt:lpstr>
      <vt:lpstr>PowerPoint Presentation</vt:lpstr>
      <vt:lpstr>Level 4: Share-Out</vt:lpstr>
      <vt:lpstr>PowerPoint Presentation</vt:lpstr>
      <vt:lpstr>More reading</vt:lpstr>
      <vt:lpstr>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maxisback</dc:creator>
  <cp:lastModifiedBy>Maricel Manglicmot</cp:lastModifiedBy>
  <cp:revision>7</cp:revision>
  <dcterms:modified xsi:type="dcterms:W3CDTF">2025-02-22T09:02:17Z</dcterms:modified>
</cp:coreProperties>
</file>