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Np2QxprnKJgDGe0Z+mtSupw4c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19" autoAdjust="0"/>
  </p:normalViewPr>
  <p:slideViewPr>
    <p:cSldViewPr snapToGrid="0">
      <p:cViewPr varScale="1">
        <p:scale>
          <a:sx n="94" d="100"/>
          <a:sy n="94" d="100"/>
        </p:scale>
        <p:origin x="20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publicdomain/zero/1.0/deed.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List_of_countries%27_copyright_lengths" TargetMode="External"/><Relationship Id="rId4" Type="http://schemas.openxmlformats.org/officeDocument/2006/relationships/hyperlink" Target="https://en.wikipedia.org/wiki/public_doma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hyperlink" Target="https://en.wikipedia.org/wiki/List_of_countries%27_copyright_lengths" TargetMode="External"/><Relationship Id="rId4" Type="http://schemas.openxmlformats.org/officeDocument/2006/relationships/hyperlink" Target="https://en.wikipedia.org/wiki/public_doma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Copyright_renewal_in_the_United_States" TargetMode="External"/><Relationship Id="rId5" Type="http://schemas.openxmlformats.org/officeDocument/2006/relationships/hyperlink" Target="https://en.wikipedia.org/wiki/public_domain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en.wikipedia.org/wiki/en:Creative_Comm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Inventions that Changed the World:</a:t>
            </a:r>
            <a:br>
              <a:rPr lang="en-US"/>
            </a:br>
            <a:r>
              <a:rPr lang="en-US"/>
              <a:t>Present and Past Passive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1400" dirty="0" smtClean="0"/>
              <a:t>Created by Kristi Reyes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 sz="1400" dirty="0" smtClean="0"/>
              <a:t>OTAN</a:t>
            </a:r>
            <a:endParaRPr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Usually …The subject does the action (verb)</a:t>
            </a:r>
            <a:br>
              <a:rPr lang="en-US" sz="3200"/>
            </a:br>
            <a:endParaRPr sz="3200"/>
          </a:p>
        </p:txBody>
      </p:sp>
      <p:sp>
        <p:nvSpPr>
          <p:cNvPr id="158" name="Google Shape;158;p10"/>
          <p:cNvSpPr txBox="1">
            <a:spLocks noGrp="1"/>
          </p:cNvSpPr>
          <p:nvPr>
            <p:ph type="body" idx="1"/>
          </p:nvPr>
        </p:nvSpPr>
        <p:spPr>
          <a:xfrm>
            <a:off x="381000" y="1066800"/>
            <a:ext cx="84582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But …Sometimes …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The subject does not really do the action of the verb.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 i="1"/>
              <a:t>For example: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The first car</a:t>
            </a:r>
            <a:r>
              <a:rPr lang="en-US"/>
              <a:t>   </a:t>
            </a:r>
            <a:r>
              <a:rPr lang="en-US" b="1"/>
              <a:t>was created</a:t>
            </a:r>
            <a:r>
              <a:rPr lang="en-US"/>
              <a:t>  in Germany.</a:t>
            </a:r>
            <a:endParaRPr/>
          </a:p>
        </p:txBody>
      </p:sp>
      <p:sp>
        <p:nvSpPr>
          <p:cNvPr id="159" name="Google Shape;159;p10"/>
          <p:cNvSpPr/>
          <p:nvPr/>
        </p:nvSpPr>
        <p:spPr>
          <a:xfrm>
            <a:off x="1143000" y="3962400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3338945" y="3870036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421640" y="4632036"/>
            <a:ext cx="2128520" cy="99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endParaRPr dirty="0"/>
          </a:p>
        </p:txBody>
      </p:sp>
      <p:sp>
        <p:nvSpPr>
          <p:cNvPr id="162" name="Google Shape;162;p10"/>
          <p:cNvSpPr/>
          <p:nvPr/>
        </p:nvSpPr>
        <p:spPr>
          <a:xfrm>
            <a:off x="2805545" y="4555836"/>
            <a:ext cx="1752600" cy="99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/>
          </a:p>
        </p:txBody>
      </p:sp>
      <p:sp>
        <p:nvSpPr>
          <p:cNvPr id="163" name="Google Shape;163;p10"/>
          <p:cNvSpPr txBox="1"/>
          <p:nvPr/>
        </p:nvSpPr>
        <p:spPr>
          <a:xfrm>
            <a:off x="4648200" y="4038600"/>
            <a:ext cx="42672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agent (person or thing that does the action) is unknown or unstated.  We can say that the agent is </a:t>
            </a: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Karl Benz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In that case, we can add …</a:t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6553200" y="6912429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Karl Benz.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Present Passive</a:t>
            </a:r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1"/>
          </p:nvPr>
        </p:nvSpPr>
        <p:spPr>
          <a:xfrm>
            <a:off x="266700" y="1639888"/>
            <a:ext cx="8610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Subject becomes the object and the object becomes the subject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Lowell Wood </a:t>
            </a:r>
            <a:r>
              <a:rPr lang="en-US" sz="2800" u="sng"/>
              <a:t>patents</a:t>
            </a:r>
            <a:r>
              <a:rPr lang="en-US" sz="2800"/>
              <a:t> </a:t>
            </a:r>
            <a:r>
              <a:rPr lang="en-US" sz="2800" b="1"/>
              <a:t>many inventions </a:t>
            </a:r>
            <a:r>
              <a:rPr lang="en-US" sz="2800"/>
              <a:t>annually. (Active)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Many inventions </a:t>
            </a:r>
            <a:r>
              <a:rPr lang="en-US" sz="2400" u="sng"/>
              <a:t>are patented</a:t>
            </a:r>
            <a:r>
              <a:rPr lang="en-US" sz="2400"/>
              <a:t> </a:t>
            </a:r>
            <a:r>
              <a:rPr lang="en-US" sz="2400" b="1"/>
              <a:t>by Lowell Wood </a:t>
            </a:r>
            <a:r>
              <a:rPr lang="en-US" sz="2400"/>
              <a:t>annually. (Passive)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</p:txBody>
      </p:sp>
      <p:cxnSp>
        <p:nvCxnSpPr>
          <p:cNvPr id="171" name="Google Shape;171;p11"/>
          <p:cNvCxnSpPr/>
          <p:nvPr/>
        </p:nvCxnSpPr>
        <p:spPr>
          <a:xfrm>
            <a:off x="1578264" y="2932402"/>
            <a:ext cx="4441536" cy="1379248"/>
          </a:xfrm>
          <a:prstGeom prst="straightConnector1">
            <a:avLst/>
          </a:prstGeom>
          <a:noFill/>
          <a:ln w="57150" cap="flat" cmpd="sng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p11"/>
          <p:cNvCxnSpPr/>
          <p:nvPr/>
        </p:nvCxnSpPr>
        <p:spPr>
          <a:xfrm flipH="1">
            <a:off x="1738745" y="2886364"/>
            <a:ext cx="3429001" cy="1524000"/>
          </a:xfrm>
          <a:prstGeom prst="straightConnector1">
            <a:avLst/>
          </a:prstGeom>
          <a:noFill/>
          <a:ln w="57150" cap="flat" cmpd="sng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11"/>
          <p:cNvSpPr txBox="1"/>
          <p:nvPr/>
        </p:nvSpPr>
        <p:spPr>
          <a:xfrm>
            <a:off x="4191000" y="5140607"/>
            <a:ext cx="5105400" cy="171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 changes to “is/are” + past participle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1"/>
          <p:cNvSpPr/>
          <p:nvPr/>
        </p:nvSpPr>
        <p:spPr>
          <a:xfrm rot="5400000">
            <a:off x="2990850" y="4978407"/>
            <a:ext cx="1028700" cy="106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Past Passive</a:t>
            </a:r>
            <a:endParaRPr/>
          </a:p>
        </p:txBody>
      </p:sp>
      <p:sp>
        <p:nvSpPr>
          <p:cNvPr id="180" name="Google Shape;180;p12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9296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/>
              <a:t>Subject becomes the object and the object becomes the subject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/>
              <a:t>Marie Curie </a:t>
            </a:r>
            <a:r>
              <a:rPr lang="en-US" sz="2800" u="sng"/>
              <a:t>formed</a:t>
            </a:r>
            <a:r>
              <a:rPr lang="en-US" sz="2800"/>
              <a:t> the </a:t>
            </a:r>
            <a:r>
              <a:rPr lang="en-US" sz="2800" b="1"/>
              <a:t>theory of radioactivity</a:t>
            </a:r>
            <a:r>
              <a:rPr lang="en-US" sz="2800"/>
              <a:t>. (Active)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The theory of radioactivity </a:t>
            </a:r>
            <a:r>
              <a:rPr lang="en-US" sz="2400" u="sng"/>
              <a:t>was formed</a:t>
            </a:r>
            <a:r>
              <a:rPr lang="en-US" sz="2400"/>
              <a:t> </a:t>
            </a:r>
            <a:r>
              <a:rPr lang="en-US" sz="2400" b="1"/>
              <a:t>by Marie Curie</a:t>
            </a:r>
            <a:r>
              <a:rPr lang="en-US" sz="2400"/>
              <a:t>. (Passive)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/>
          </a:p>
        </p:txBody>
      </p:sp>
      <p:cxnSp>
        <p:nvCxnSpPr>
          <p:cNvPr id="181" name="Google Shape;181;p12"/>
          <p:cNvCxnSpPr/>
          <p:nvPr/>
        </p:nvCxnSpPr>
        <p:spPr>
          <a:xfrm>
            <a:off x="1219200" y="2895600"/>
            <a:ext cx="4800600" cy="1447800"/>
          </a:xfrm>
          <a:prstGeom prst="straightConnector1">
            <a:avLst/>
          </a:prstGeom>
          <a:noFill/>
          <a:ln w="57150" cap="flat" cmpd="sng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" name="Google Shape;182;p12"/>
          <p:cNvCxnSpPr/>
          <p:nvPr/>
        </p:nvCxnSpPr>
        <p:spPr>
          <a:xfrm flipH="1">
            <a:off x="1559560" y="2854960"/>
            <a:ext cx="3505200" cy="1524000"/>
          </a:xfrm>
          <a:prstGeom prst="straightConnector1">
            <a:avLst/>
          </a:prstGeom>
          <a:noFill/>
          <a:ln w="57150" cap="flat" cmpd="sng">
            <a:solidFill>
              <a:srgbClr val="CC33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3" name="Google Shape;183;p12"/>
          <p:cNvSpPr txBox="1"/>
          <p:nvPr/>
        </p:nvSpPr>
        <p:spPr>
          <a:xfrm>
            <a:off x="5257800" y="4860211"/>
            <a:ext cx="6096000" cy="2357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 changes to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“was/were”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past participle</a:t>
            </a:r>
            <a:endParaRPr/>
          </a:p>
          <a:p>
            <a:pPr marL="0" marR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2"/>
          <p:cNvSpPr/>
          <p:nvPr/>
        </p:nvSpPr>
        <p:spPr>
          <a:xfrm rot="5400000">
            <a:off x="4057650" y="4850686"/>
            <a:ext cx="1028700" cy="1066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rgbClr val="CC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025" y="4993690"/>
            <a:ext cx="2438400" cy="163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 </a:t>
            </a:r>
            <a:r>
              <a:rPr lang="en-US" b="1" i="1"/>
              <a:t>past participle</a:t>
            </a:r>
            <a:r>
              <a:rPr lang="en-US"/>
              <a:t>?</a:t>
            </a:r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For regular verbs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verbs that take –ed to form past tense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past participle is the same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Liked, discovered, formed, etc.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For irregular verbs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The past participles need to be memorized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See (seen), know (known), give (given), etc.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What’s the difference?</a:t>
            </a:r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u="sng"/>
              <a:t>Grace Hopper</a:t>
            </a:r>
            <a:r>
              <a:rPr lang="en-US" b="1"/>
              <a:t> </a:t>
            </a:r>
            <a:r>
              <a:rPr lang="en-US" b="1" u="sng"/>
              <a:t>designed</a:t>
            </a:r>
            <a:r>
              <a:rPr lang="en-US"/>
              <a:t> </a:t>
            </a:r>
            <a:r>
              <a:rPr lang="en-US" b="1" u="sng"/>
              <a:t>Harvard’s Mark I computer</a:t>
            </a:r>
            <a:r>
              <a:rPr lang="en-US"/>
              <a:t>, a five-ton, room-size machine, in 1944.  (Active)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 </a:t>
            </a:r>
            <a:r>
              <a:rPr lang="en-US" b="1" u="sng"/>
              <a:t>tool to translate written language into computer code</a:t>
            </a:r>
            <a:r>
              <a:rPr lang="en-US" b="1"/>
              <a:t> </a:t>
            </a:r>
            <a:r>
              <a:rPr lang="en-US" b="1" u="sng"/>
              <a:t>was invented </a:t>
            </a:r>
            <a:r>
              <a:rPr lang="en-US"/>
              <a:t>around the same time. (Passive)</a:t>
            </a:r>
            <a:endParaRPr/>
          </a:p>
        </p:txBody>
      </p:sp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4267200"/>
            <a:ext cx="3733800" cy="249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Your Job:</a:t>
            </a:r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What are the top three most important inventions / discoveries / creations, in your opinion?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Who were they invented by?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When were they invented?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Where were they invented</a:t>
            </a:r>
            <a:r>
              <a:rPr lang="en-US" dirty="0" smtClean="0"/>
              <a:t>?</a:t>
            </a: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 smtClean="0"/>
              <a:t>Why were they invented? What are/were they used to do?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smtClean="0"/>
              <a:t>Complete the table on your paper.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Active:  We speak English.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Passive:  English is spoken here.</a:t>
            </a: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11" name="Google Shape;2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52800"/>
            <a:ext cx="8553450" cy="174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 rotWithShape="1">
          <a:blip r:embed="rId4">
            <a:alphaModFix/>
          </a:blip>
          <a:srcRect l="13518" t="26737" r="34139" b="7896"/>
          <a:stretch/>
        </p:blipFill>
        <p:spPr>
          <a:xfrm>
            <a:off x="6095211" y="457200"/>
            <a:ext cx="2677314" cy="25076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04300" y="6629400"/>
            <a:ext cx="309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Images from Wikimedia and </a:t>
            </a:r>
            <a:r>
              <a:rPr lang="en-US" dirty="0" err="1" smtClean="0"/>
              <a:t>Pixabay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Do you know?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/>
              <a:t>Who discovered penicillin, the first known antibiotic?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/>
              <a:t>When were X-rays discovered?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/>
              <a:t>How long ago the screw was created?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/>
              <a:t>Who invented the telephone?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/>
              <a:t>What did the first television look like?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/>
              <a:t>When was the first computer invented?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Penicillin – Alexander Fleming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2957512" y="5271104"/>
            <a:ext cx="318669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800" dirty="0"/>
              <a:t>This file is made available under the </a:t>
            </a:r>
            <a:r>
              <a:rPr lang="en-US" sz="800" dirty="0">
                <a:hlinkClick r:id="rId3" tooltip="w:en:Creative Commons"/>
              </a:rPr>
              <a:t>Creative Commons</a:t>
            </a:r>
            <a:r>
              <a:rPr lang="en-US" sz="800" dirty="0"/>
              <a:t> </a:t>
            </a:r>
            <a:r>
              <a:rPr lang="en-US" sz="800" dirty="0">
                <a:hlinkClick r:id="rId4"/>
              </a:rPr>
              <a:t>CC0 1.0 Universal Public Domain Dedication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512" y="1595437"/>
            <a:ext cx="3228975" cy="366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X-rays – Wilhelm Roentgen</a:t>
            </a:r>
            <a:endParaRPr dirty="0"/>
          </a:p>
        </p:txBody>
      </p:sp>
      <p:pic>
        <p:nvPicPr>
          <p:cNvPr id="110" name="Google Shape;11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43250" y="2096294"/>
            <a:ext cx="2857500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2905125" y="5847101"/>
            <a:ext cx="333375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800" dirty="0"/>
              <a:t>This work is in the </a:t>
            </a:r>
            <a:r>
              <a:rPr lang="en-US" sz="800" b="1" dirty="0">
                <a:hlinkClick r:id="rId4" tooltip="en:public domain"/>
              </a:rPr>
              <a:t>public domain</a:t>
            </a:r>
            <a:r>
              <a:rPr lang="en-US" sz="800" dirty="0"/>
              <a:t> in its country of origin and other countries and areas where the </a:t>
            </a:r>
            <a:r>
              <a:rPr lang="en-US" sz="800" dirty="0">
                <a:hlinkClick r:id="rId5" tooltip="w:List of countries' copyright lengths"/>
              </a:rPr>
              <a:t>copyright term</a:t>
            </a:r>
            <a:r>
              <a:rPr lang="en-US" sz="800" dirty="0"/>
              <a:t> is the author's </a:t>
            </a:r>
            <a:r>
              <a:rPr lang="en-US" sz="800" b="1" dirty="0"/>
              <a:t>life plus 70 years or fewer</a:t>
            </a:r>
            <a:r>
              <a:rPr lang="en-US" sz="800" dirty="0"/>
              <a:t>.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The screw - Archimedes</a:t>
            </a: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4680" y="1778635"/>
            <a:ext cx="66675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357120" y="616427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800" dirty="0"/>
              <a:t>This file is made available under the </a:t>
            </a:r>
            <a:r>
              <a:rPr lang="en-US" sz="800" dirty="0">
                <a:hlinkClick r:id="rId4" tooltip="w:en:Creative Commons"/>
              </a:rPr>
              <a:t>Creative Commons</a:t>
            </a:r>
            <a:r>
              <a:rPr lang="en-US" sz="800" dirty="0"/>
              <a:t> </a:t>
            </a:r>
            <a:r>
              <a:rPr lang="en-US" sz="800" dirty="0">
                <a:hlinkClick r:id="rId5"/>
              </a:rPr>
              <a:t>CC0 1.0 Universal Public Domain Dedication</a:t>
            </a:r>
            <a:endParaRPr lang="en-US"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Telephone – Alexander Graham Bell</a:t>
            </a:r>
            <a:endParaRPr/>
          </a:p>
        </p:txBody>
      </p:sp>
      <p:sp>
        <p:nvSpPr>
          <p:cNvPr id="124" name="Google Shape;124;p6"/>
          <p:cNvSpPr txBox="1"/>
          <p:nvPr/>
        </p:nvSpPr>
        <p:spPr>
          <a:xfrm>
            <a:off x="3050222" y="5942493"/>
            <a:ext cx="35718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800" dirty="0"/>
              <a:t>This work is in the </a:t>
            </a:r>
            <a:r>
              <a:rPr lang="en-US" sz="800" b="1" dirty="0">
                <a:hlinkClick r:id="rId4" tooltip="en:public domain"/>
              </a:rPr>
              <a:t>public domain</a:t>
            </a:r>
            <a:r>
              <a:rPr lang="en-US" sz="800" dirty="0"/>
              <a:t> in its country of origin and other countries and areas where the </a:t>
            </a:r>
            <a:r>
              <a:rPr lang="en-US" sz="800" dirty="0">
                <a:hlinkClick r:id="rId5" tooltip="w:List of countries' copyright lengths"/>
              </a:rPr>
              <a:t>copyright term</a:t>
            </a:r>
            <a:r>
              <a:rPr lang="en-US" sz="800" dirty="0"/>
              <a:t> is the author's </a:t>
            </a:r>
            <a:r>
              <a:rPr lang="en-US" sz="800" b="1" dirty="0"/>
              <a:t>life plus 70 years or fewer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File:Alexander Graham Telephone in Newyor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4" y="1189104"/>
            <a:ext cx="3644265" cy="47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First TV – John </a:t>
            </a:r>
            <a:r>
              <a:rPr lang="en-US" dirty="0" err="1"/>
              <a:t>Logie</a:t>
            </a:r>
            <a:r>
              <a:rPr lang="en-US" dirty="0"/>
              <a:t> Baird</a:t>
            </a:r>
            <a:endParaRPr dirty="0"/>
          </a:p>
        </p:txBody>
      </p:sp>
      <p:pic>
        <p:nvPicPr>
          <p:cNvPr id="130" name="Google Shape;1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920" y="2296391"/>
            <a:ext cx="451861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296391"/>
            <a:ext cx="2730667" cy="19210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5289633" y="4217449"/>
            <a:ext cx="3124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TV Image</a:t>
            </a: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5725391"/>
            <a:ext cx="427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This work is in the </a:t>
            </a:r>
            <a:r>
              <a:rPr lang="en-US" sz="800" b="1" i="1" dirty="0">
                <a:hlinkClick r:id="rId5" tooltip="w:public domain"/>
              </a:rPr>
              <a:t>public domain</a:t>
            </a:r>
            <a:r>
              <a:rPr lang="en-US" sz="800" i="1" dirty="0"/>
              <a:t> because it was published in the United States between 1927 and 1963, and although there may or may not have been a copyright notice, the </a:t>
            </a:r>
            <a:r>
              <a:rPr lang="en-US" sz="800" b="1" i="1" dirty="0">
                <a:hlinkClick r:id="rId6" tooltip="w:Copyright renewal in the United States"/>
              </a:rPr>
              <a:t>copyright was not renewed</a:t>
            </a:r>
            <a:r>
              <a:rPr lang="en-US" sz="800" i="1" dirty="0"/>
              <a:t>. 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7630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First Computer – </a:t>
            </a:r>
            <a:br>
              <a:rPr lang="en-US" dirty="0"/>
            </a:br>
            <a:r>
              <a:rPr lang="en-US" dirty="0"/>
              <a:t>J. </a:t>
            </a:r>
            <a:r>
              <a:rPr lang="en-US" dirty="0" err="1"/>
              <a:t>Presper</a:t>
            </a:r>
            <a:r>
              <a:rPr lang="en-US" dirty="0"/>
              <a:t> Eckert, Jr. and John W. </a:t>
            </a:r>
            <a:r>
              <a:rPr lang="en-US" dirty="0" err="1"/>
              <a:t>Mauchly</a:t>
            </a:r>
            <a:endParaRPr dirty="0"/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398" y="1762125"/>
            <a:ext cx="3264568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1762125"/>
            <a:ext cx="4569691" cy="3613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English</a:t>
            </a:r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Is an </a:t>
            </a:r>
            <a:r>
              <a:rPr lang="en-US" b="1"/>
              <a:t>S – V – O</a:t>
            </a:r>
            <a:r>
              <a:rPr lang="en-US"/>
              <a:t> language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This means that the word order is normally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Subject + Verb + Object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As in the following sentence: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Karl Benz	    created	  the first automobile.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1295400" y="4495800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3124200" y="4495800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5486400" y="4495800"/>
            <a:ext cx="685800" cy="762000"/>
          </a:xfrm>
          <a:prstGeom prst="upArrow">
            <a:avLst>
              <a:gd name="adj1" fmla="val 50000"/>
              <a:gd name="adj2" fmla="val 27778"/>
            </a:avLst>
          </a:prstGeom>
          <a:solidFill>
            <a:srgbClr val="FF33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609600" y="5237163"/>
            <a:ext cx="2057400" cy="99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2667000" y="5257800"/>
            <a:ext cx="1752600" cy="99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4876800" y="5257800"/>
            <a:ext cx="1935480" cy="990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  <a:endParaRPr dirty="0"/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48854"/>
            <a:ext cx="4200920" cy="168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953000" y="2029222"/>
            <a:ext cx="36599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This file is made available under the </a:t>
            </a:r>
            <a:r>
              <a:rPr lang="en-US" sz="600" dirty="0">
                <a:hlinkClick r:id="rId4" tooltip="w:en:Creative Commons"/>
              </a:rPr>
              <a:t>Creative Commons</a:t>
            </a:r>
            <a:r>
              <a:rPr lang="en-US" sz="600" dirty="0"/>
              <a:t> </a:t>
            </a:r>
            <a:r>
              <a:rPr lang="en-US" sz="600" dirty="0">
                <a:hlinkClick r:id="rId5"/>
              </a:rPr>
              <a:t>CC0 1.0 Universal Public Domain Dedication</a:t>
            </a:r>
            <a:endParaRPr lang="en-US" sz="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653</Words>
  <Application>Microsoft Office PowerPoint</Application>
  <PresentationFormat>On-screen Show (4:3)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Inventions that Changed the World: Present and Past Passive</vt:lpstr>
      <vt:lpstr>Do you know?</vt:lpstr>
      <vt:lpstr>Penicillin – Alexander Fleming</vt:lpstr>
      <vt:lpstr>X-rays – Wilhelm Roentgen</vt:lpstr>
      <vt:lpstr>The screw - Archimedes</vt:lpstr>
      <vt:lpstr>Telephone – Alexander Graham Bell</vt:lpstr>
      <vt:lpstr>First TV – John Logie Baird</vt:lpstr>
      <vt:lpstr>First Computer –  J. Presper Eckert, Jr. and John W. Mauchly</vt:lpstr>
      <vt:lpstr>English</vt:lpstr>
      <vt:lpstr>Usually …The subject does the action (verb) </vt:lpstr>
      <vt:lpstr>Present Passive</vt:lpstr>
      <vt:lpstr>Past Passive</vt:lpstr>
      <vt:lpstr>What is a past participle?</vt:lpstr>
      <vt:lpstr>What’s the difference?</vt:lpstr>
      <vt:lpstr>Your Job: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Inventions that Changed the World: Present and Past Passive</dc:title>
  <dc:creator>Kristi</dc:creator>
  <cp:lastModifiedBy>Kristi Reyes</cp:lastModifiedBy>
  <cp:revision>4</cp:revision>
  <dcterms:created xsi:type="dcterms:W3CDTF">2011-09-18T15:24:19Z</dcterms:created>
  <dcterms:modified xsi:type="dcterms:W3CDTF">2023-01-08T00:02:11Z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0x010100C178016EBDDEE94B8F95663F7C83197C</vt:lpwstr>
  </property>
</Properties>
</file>