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2" roundtripDataSignature="AMtx7mjNp2QxprnKJgDGe0Z+mtSupw4cK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4419" autoAdjust="0"/>
  </p:normalViewPr>
  <p:slideViewPr>
    <p:cSldViewPr snapToGrid="0">
      <p:cViewPr varScale="1">
        <p:scale>
          <a:sx n="94" d="100"/>
          <a:sy n="94" d="100"/>
        </p:scale>
        <p:origin x="209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customschemas.google.com/relationships/presentationmetadata" Target="metadata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7" name="Google Shape;20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94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3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7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8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8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1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1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2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2" name="Google Shape;42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2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9" name="Google Shape;49;p23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2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1" name="Google Shape;51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5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5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6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en:Creative_Common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hyperlink" Target="https://creativecommons.org/publicdomain/zero/1.0/deed.en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wikipedia.org/wiki/List_of_countries%27_copyright_lengths" TargetMode="External"/><Relationship Id="rId4" Type="http://schemas.openxmlformats.org/officeDocument/2006/relationships/hyperlink" Target="https://en.wikipedia.org/wiki/public_domain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creativecommons.org/publicdomain/zero/1.0/deed.en" TargetMode="External"/><Relationship Id="rId4" Type="http://schemas.openxmlformats.org/officeDocument/2006/relationships/hyperlink" Target="https://en.wikipedia.org/wiki/en:Creative_Common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jpeg"/><Relationship Id="rId5" Type="http://schemas.openxmlformats.org/officeDocument/2006/relationships/hyperlink" Target="https://en.wikipedia.org/wiki/List_of_countries%27_copyright_lengths" TargetMode="External"/><Relationship Id="rId4" Type="http://schemas.openxmlformats.org/officeDocument/2006/relationships/hyperlink" Target="https://en.wikipedia.org/wiki/public_domain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en.wikipedia.org/wiki/Copyright_renewal_in_the_United_States" TargetMode="External"/><Relationship Id="rId5" Type="http://schemas.openxmlformats.org/officeDocument/2006/relationships/hyperlink" Target="https://en.wikipedia.org/wiki/public_domain" TargetMode="Externa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publicdomain/zero/1.0/deed.en" TargetMode="External"/><Relationship Id="rId4" Type="http://schemas.openxmlformats.org/officeDocument/2006/relationships/hyperlink" Target="https://en.wikipedia.org/wiki/en:Creative_Common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Inventions that Changed the World:</a:t>
            </a:r>
            <a:br>
              <a:rPr lang="en-US"/>
            </a:br>
            <a:r>
              <a:rPr lang="en-US"/>
              <a:t>Present and Past Passive</a:t>
            </a:r>
            <a:endParaRPr/>
          </a:p>
        </p:txBody>
      </p:sp>
      <p:sp>
        <p:nvSpPr>
          <p:cNvPr id="89" name="Google Shape;89;p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en-US" sz="1400" dirty="0" smtClean="0"/>
              <a:t>Created by Kristi Reyes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en-US" sz="1400" dirty="0" smtClean="0"/>
              <a:t>OTAN</a:t>
            </a:r>
            <a:endParaRPr sz="1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US" sz="3200"/>
              <a:t>Usually …The subject does the action (verb)</a:t>
            </a:r>
            <a:br>
              <a:rPr lang="en-US" sz="3200"/>
            </a:br>
            <a:endParaRPr sz="3200"/>
          </a:p>
        </p:txBody>
      </p:sp>
      <p:sp>
        <p:nvSpPr>
          <p:cNvPr id="158" name="Google Shape;158;p10"/>
          <p:cNvSpPr txBox="1">
            <a:spLocks noGrp="1"/>
          </p:cNvSpPr>
          <p:nvPr>
            <p:ph type="body" idx="1"/>
          </p:nvPr>
        </p:nvSpPr>
        <p:spPr>
          <a:xfrm>
            <a:off x="381000" y="1066800"/>
            <a:ext cx="8458200" cy="49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US"/>
              <a:t>But …Sometimes …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US"/>
              <a:t>The subject does not really do the action of the verb.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US" b="1" i="1"/>
              <a:t>For example: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US" b="1"/>
              <a:t>The first car</a:t>
            </a:r>
            <a:r>
              <a:rPr lang="en-US"/>
              <a:t>   </a:t>
            </a:r>
            <a:r>
              <a:rPr lang="en-US" b="1"/>
              <a:t>was created</a:t>
            </a:r>
            <a:r>
              <a:rPr lang="en-US"/>
              <a:t>  in Germany.</a:t>
            </a:r>
            <a:endParaRPr/>
          </a:p>
        </p:txBody>
      </p:sp>
      <p:sp>
        <p:nvSpPr>
          <p:cNvPr id="159" name="Google Shape;159;p10"/>
          <p:cNvSpPr/>
          <p:nvPr/>
        </p:nvSpPr>
        <p:spPr>
          <a:xfrm>
            <a:off x="1143000" y="3962400"/>
            <a:ext cx="685800" cy="762000"/>
          </a:xfrm>
          <a:prstGeom prst="upArrow">
            <a:avLst>
              <a:gd name="adj1" fmla="val 50000"/>
              <a:gd name="adj2" fmla="val 27778"/>
            </a:avLst>
          </a:prstGeom>
          <a:solidFill>
            <a:srgbClr val="FF33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0"/>
          <p:cNvSpPr/>
          <p:nvPr/>
        </p:nvSpPr>
        <p:spPr>
          <a:xfrm>
            <a:off x="3338945" y="3870036"/>
            <a:ext cx="685800" cy="762000"/>
          </a:xfrm>
          <a:prstGeom prst="upArrow">
            <a:avLst>
              <a:gd name="adj1" fmla="val 50000"/>
              <a:gd name="adj2" fmla="val 27778"/>
            </a:avLst>
          </a:prstGeom>
          <a:solidFill>
            <a:srgbClr val="FF33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0"/>
          <p:cNvSpPr/>
          <p:nvPr/>
        </p:nvSpPr>
        <p:spPr>
          <a:xfrm>
            <a:off x="421640" y="4632036"/>
            <a:ext cx="2128520" cy="9906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Subject</a:t>
            </a:r>
            <a:endParaRPr dirty="0"/>
          </a:p>
        </p:txBody>
      </p:sp>
      <p:sp>
        <p:nvSpPr>
          <p:cNvPr id="162" name="Google Shape;162;p10"/>
          <p:cNvSpPr/>
          <p:nvPr/>
        </p:nvSpPr>
        <p:spPr>
          <a:xfrm>
            <a:off x="2805545" y="4555836"/>
            <a:ext cx="1752600" cy="9906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Verb</a:t>
            </a:r>
            <a:endParaRPr/>
          </a:p>
        </p:txBody>
      </p:sp>
      <p:sp>
        <p:nvSpPr>
          <p:cNvPr id="163" name="Google Shape;163;p10"/>
          <p:cNvSpPr txBox="1"/>
          <p:nvPr/>
        </p:nvSpPr>
        <p:spPr>
          <a:xfrm>
            <a:off x="4648200" y="4038600"/>
            <a:ext cx="42672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agent (person or thing that does the action) is unknown or unstated.  We can say that the agent is </a:t>
            </a: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Karl Benz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 In that case, we can add …</a:t>
            </a:r>
            <a:endParaRPr/>
          </a:p>
        </p:txBody>
      </p:sp>
      <p:sp>
        <p:nvSpPr>
          <p:cNvPr id="164" name="Google Shape;164;p10"/>
          <p:cNvSpPr txBox="1"/>
          <p:nvPr/>
        </p:nvSpPr>
        <p:spPr>
          <a:xfrm>
            <a:off x="6553200" y="6912429"/>
            <a:ext cx="33528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by Karl Benz.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Present Passive</a:t>
            </a:r>
            <a:endParaRPr/>
          </a:p>
        </p:txBody>
      </p:sp>
      <p:sp>
        <p:nvSpPr>
          <p:cNvPr id="170" name="Google Shape;170;p11"/>
          <p:cNvSpPr txBox="1">
            <a:spLocks noGrp="1"/>
          </p:cNvSpPr>
          <p:nvPr>
            <p:ph type="body" idx="1"/>
          </p:nvPr>
        </p:nvSpPr>
        <p:spPr>
          <a:xfrm>
            <a:off x="266700" y="1639888"/>
            <a:ext cx="8610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US" sz="2800"/>
              <a:t>Subject becomes the object and the object becomes the subject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800" b="1"/>
              <a:t>Lowell Wood </a:t>
            </a:r>
            <a:r>
              <a:rPr lang="en-US" sz="2800" u="sng"/>
              <a:t>patents</a:t>
            </a:r>
            <a:r>
              <a:rPr lang="en-US" sz="2800"/>
              <a:t> </a:t>
            </a:r>
            <a:r>
              <a:rPr lang="en-US" sz="2800" b="1"/>
              <a:t>many inventions </a:t>
            </a:r>
            <a:r>
              <a:rPr lang="en-US" sz="2800"/>
              <a:t>annually. (Active)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/>
          </a:p>
          <a:p>
            <a:pPr marL="34290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/>
          </a:p>
          <a:p>
            <a:pPr marL="34290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/>
          </a:p>
          <a:p>
            <a:pPr marL="34290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1"/>
              <a:t>Many inventions </a:t>
            </a:r>
            <a:r>
              <a:rPr lang="en-US" sz="2400" u="sng"/>
              <a:t>are patented</a:t>
            </a:r>
            <a:r>
              <a:rPr lang="en-US" sz="2400"/>
              <a:t> </a:t>
            </a:r>
            <a:r>
              <a:rPr lang="en-US" sz="2400" b="1"/>
              <a:t>by Lowell Wood </a:t>
            </a:r>
            <a:r>
              <a:rPr lang="en-US" sz="2400"/>
              <a:t>annually. (Passive)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/>
          </a:p>
          <a:p>
            <a:pPr marL="34290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/>
          </a:p>
          <a:p>
            <a:pPr marL="34290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/>
          </a:p>
          <a:p>
            <a:pPr marL="34290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/>
          </a:p>
          <a:p>
            <a:pPr marL="34290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/>
          </a:p>
        </p:txBody>
      </p:sp>
      <p:cxnSp>
        <p:nvCxnSpPr>
          <p:cNvPr id="171" name="Google Shape;171;p11"/>
          <p:cNvCxnSpPr/>
          <p:nvPr/>
        </p:nvCxnSpPr>
        <p:spPr>
          <a:xfrm>
            <a:off x="1578264" y="2932402"/>
            <a:ext cx="4441536" cy="1379248"/>
          </a:xfrm>
          <a:prstGeom prst="straightConnector1">
            <a:avLst/>
          </a:prstGeom>
          <a:noFill/>
          <a:ln w="57150" cap="flat" cmpd="sng">
            <a:solidFill>
              <a:srgbClr val="CC33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72" name="Google Shape;172;p11"/>
          <p:cNvCxnSpPr/>
          <p:nvPr/>
        </p:nvCxnSpPr>
        <p:spPr>
          <a:xfrm flipH="1">
            <a:off x="1738745" y="2886364"/>
            <a:ext cx="3429001" cy="1524000"/>
          </a:xfrm>
          <a:prstGeom prst="straightConnector1">
            <a:avLst/>
          </a:prstGeom>
          <a:noFill/>
          <a:ln w="57150" cap="flat" cmpd="sng">
            <a:solidFill>
              <a:srgbClr val="CC33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73" name="Google Shape;173;p11"/>
          <p:cNvSpPr txBox="1"/>
          <p:nvPr/>
        </p:nvSpPr>
        <p:spPr>
          <a:xfrm>
            <a:off x="4191000" y="5140607"/>
            <a:ext cx="5105400" cy="1717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Verb changes to “is/are” + past participle</a:t>
            </a:r>
            <a:endParaRPr/>
          </a:p>
          <a:p>
            <a:pPr marL="0" marR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11"/>
          <p:cNvSpPr/>
          <p:nvPr/>
        </p:nvSpPr>
        <p:spPr>
          <a:xfrm rot="5400000">
            <a:off x="2990850" y="4978407"/>
            <a:ext cx="1028700" cy="10668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5429" y="0"/>
                </a:moveTo>
                <a:lnTo>
                  <a:pt x="9257" y="6171"/>
                </a:lnTo>
                <a:lnTo>
                  <a:pt x="12343" y="6171"/>
                </a:lnTo>
                <a:lnTo>
                  <a:pt x="12343" y="12343"/>
                </a:lnTo>
                <a:lnTo>
                  <a:pt x="6171" y="12343"/>
                </a:lnTo>
                <a:lnTo>
                  <a:pt x="6171" y="9257"/>
                </a:lnTo>
                <a:lnTo>
                  <a:pt x="0" y="15429"/>
                </a:lnTo>
                <a:lnTo>
                  <a:pt x="6171" y="21600"/>
                </a:lnTo>
                <a:lnTo>
                  <a:pt x="6171" y="18514"/>
                </a:lnTo>
                <a:lnTo>
                  <a:pt x="18514" y="18514"/>
                </a:lnTo>
                <a:lnTo>
                  <a:pt x="18514" y="6171"/>
                </a:lnTo>
                <a:lnTo>
                  <a:pt x="21600" y="6171"/>
                </a:lnTo>
                <a:lnTo>
                  <a:pt x="15429" y="0"/>
                </a:lnTo>
                <a:close/>
              </a:path>
            </a:pathLst>
          </a:custGeom>
          <a:solidFill>
            <a:srgbClr val="CC33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Past Passive</a:t>
            </a:r>
            <a:endParaRPr/>
          </a:p>
        </p:txBody>
      </p:sp>
      <p:sp>
        <p:nvSpPr>
          <p:cNvPr id="180" name="Google Shape;180;p12"/>
          <p:cNvSpPr txBox="1">
            <a:spLocks noGrp="1"/>
          </p:cNvSpPr>
          <p:nvPr>
            <p:ph type="body" idx="1"/>
          </p:nvPr>
        </p:nvSpPr>
        <p:spPr>
          <a:xfrm>
            <a:off x="152400" y="1600200"/>
            <a:ext cx="92964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US" sz="2800"/>
              <a:t>Subject becomes the object and the object becomes the subject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US" sz="2800" b="1"/>
              <a:t>Marie Curie </a:t>
            </a:r>
            <a:r>
              <a:rPr lang="en-US" sz="2800" u="sng"/>
              <a:t>formed</a:t>
            </a:r>
            <a:r>
              <a:rPr lang="en-US" sz="2800"/>
              <a:t> the </a:t>
            </a:r>
            <a:r>
              <a:rPr lang="en-US" sz="2800" b="1"/>
              <a:t>theory of radioactivity</a:t>
            </a:r>
            <a:r>
              <a:rPr lang="en-US" sz="2800"/>
              <a:t>. (Active)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/>
          </a:p>
          <a:p>
            <a:pPr marL="34290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/>
          </a:p>
          <a:p>
            <a:pPr marL="34290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/>
          </a:p>
          <a:p>
            <a:pPr marL="34290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1"/>
              <a:t>The theory of radioactivity </a:t>
            </a:r>
            <a:r>
              <a:rPr lang="en-US" sz="2400" u="sng"/>
              <a:t>was formed</a:t>
            </a:r>
            <a:r>
              <a:rPr lang="en-US" sz="2400"/>
              <a:t> </a:t>
            </a:r>
            <a:r>
              <a:rPr lang="en-US" sz="2400" b="1"/>
              <a:t>by Marie Curie</a:t>
            </a:r>
            <a:r>
              <a:rPr lang="en-US" sz="2400"/>
              <a:t>. (Passive)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/>
          </a:p>
          <a:p>
            <a:pPr marL="34290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/>
          </a:p>
          <a:p>
            <a:pPr marL="34290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/>
          </a:p>
          <a:p>
            <a:pPr marL="34290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/>
          </a:p>
          <a:p>
            <a:pPr marL="34290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/>
          </a:p>
        </p:txBody>
      </p:sp>
      <p:cxnSp>
        <p:nvCxnSpPr>
          <p:cNvPr id="181" name="Google Shape;181;p12"/>
          <p:cNvCxnSpPr/>
          <p:nvPr/>
        </p:nvCxnSpPr>
        <p:spPr>
          <a:xfrm>
            <a:off x="1219200" y="2895600"/>
            <a:ext cx="4800600" cy="1447800"/>
          </a:xfrm>
          <a:prstGeom prst="straightConnector1">
            <a:avLst/>
          </a:prstGeom>
          <a:noFill/>
          <a:ln w="57150" cap="flat" cmpd="sng">
            <a:solidFill>
              <a:srgbClr val="CC33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82" name="Google Shape;182;p12"/>
          <p:cNvCxnSpPr/>
          <p:nvPr/>
        </p:nvCxnSpPr>
        <p:spPr>
          <a:xfrm flipH="1">
            <a:off x="1559560" y="2854960"/>
            <a:ext cx="3505200" cy="1524000"/>
          </a:xfrm>
          <a:prstGeom prst="straightConnector1">
            <a:avLst/>
          </a:prstGeom>
          <a:noFill/>
          <a:ln w="57150" cap="flat" cmpd="sng">
            <a:solidFill>
              <a:srgbClr val="CC33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83" name="Google Shape;183;p12"/>
          <p:cNvSpPr txBox="1"/>
          <p:nvPr/>
        </p:nvSpPr>
        <p:spPr>
          <a:xfrm>
            <a:off x="5257800" y="4860211"/>
            <a:ext cx="6096000" cy="2357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Verb changes to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“was/were”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 past participle</a:t>
            </a:r>
            <a:endParaRPr/>
          </a:p>
          <a:p>
            <a:pPr marL="0" marR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12"/>
          <p:cNvSpPr/>
          <p:nvPr/>
        </p:nvSpPr>
        <p:spPr>
          <a:xfrm rot="5400000">
            <a:off x="4057650" y="4850686"/>
            <a:ext cx="1028700" cy="10668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5429" y="0"/>
                </a:moveTo>
                <a:lnTo>
                  <a:pt x="9257" y="6171"/>
                </a:lnTo>
                <a:lnTo>
                  <a:pt x="12343" y="6171"/>
                </a:lnTo>
                <a:lnTo>
                  <a:pt x="12343" y="12343"/>
                </a:lnTo>
                <a:lnTo>
                  <a:pt x="6171" y="12343"/>
                </a:lnTo>
                <a:lnTo>
                  <a:pt x="6171" y="9257"/>
                </a:lnTo>
                <a:lnTo>
                  <a:pt x="0" y="15429"/>
                </a:lnTo>
                <a:lnTo>
                  <a:pt x="6171" y="21600"/>
                </a:lnTo>
                <a:lnTo>
                  <a:pt x="6171" y="18514"/>
                </a:lnTo>
                <a:lnTo>
                  <a:pt x="18514" y="18514"/>
                </a:lnTo>
                <a:lnTo>
                  <a:pt x="18514" y="6171"/>
                </a:lnTo>
                <a:lnTo>
                  <a:pt x="21600" y="6171"/>
                </a:lnTo>
                <a:lnTo>
                  <a:pt x="15429" y="0"/>
                </a:lnTo>
                <a:close/>
              </a:path>
            </a:pathLst>
          </a:custGeom>
          <a:solidFill>
            <a:srgbClr val="CC33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" name="Google Shape;185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2025" y="4993690"/>
            <a:ext cx="2438400" cy="16309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What is a </a:t>
            </a:r>
            <a:r>
              <a:rPr lang="en-US" b="1" i="1"/>
              <a:t>past participle</a:t>
            </a:r>
            <a:r>
              <a:rPr lang="en-US"/>
              <a:t>?</a:t>
            </a:r>
            <a:endParaRPr/>
          </a:p>
        </p:txBody>
      </p:sp>
      <p:sp>
        <p:nvSpPr>
          <p:cNvPr id="191" name="Google Shape;191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US" b="1"/>
              <a:t>For regular verbs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The verbs that take –ed to form past tense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The past participle is the same</a:t>
            </a:r>
            <a:endParaRPr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/>
              <a:t>Liked, discovered, formed, etc.</a:t>
            </a:r>
            <a:endParaRPr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b="1"/>
              <a:t>For irregular verbs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The past participles need to be memorized</a:t>
            </a:r>
            <a:endParaRPr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/>
              <a:t>See (seen), know (known), give (given), etc.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1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1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0"/>
                                        <p:tgtEl>
                                          <p:spTgt spid="1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1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0"/>
                                        <p:tgtEl>
                                          <p:spTgt spid="1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0"/>
                                        <p:tgtEl>
                                          <p:spTgt spid="1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What’s the difference?</a:t>
            </a:r>
            <a:endParaRPr/>
          </a:p>
        </p:txBody>
      </p:sp>
      <p:sp>
        <p:nvSpPr>
          <p:cNvPr id="197" name="Google Shape;197;p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b="1" u="sng"/>
              <a:t>Grace Hopper</a:t>
            </a:r>
            <a:r>
              <a:rPr lang="en-US" b="1"/>
              <a:t> </a:t>
            </a:r>
            <a:r>
              <a:rPr lang="en-US" b="1" u="sng"/>
              <a:t>designed</a:t>
            </a:r>
            <a:r>
              <a:rPr lang="en-US"/>
              <a:t> </a:t>
            </a:r>
            <a:r>
              <a:rPr lang="en-US" b="1" u="sng"/>
              <a:t>Harvard’s Mark I computer</a:t>
            </a:r>
            <a:r>
              <a:rPr lang="en-US"/>
              <a:t>, a five-ton, room-size machine, in 1944.  (Active)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/>
              <a:t>A </a:t>
            </a:r>
            <a:r>
              <a:rPr lang="en-US" b="1" u="sng"/>
              <a:t>tool to translate written language into computer code</a:t>
            </a:r>
            <a:r>
              <a:rPr lang="en-US" b="1"/>
              <a:t> </a:t>
            </a:r>
            <a:r>
              <a:rPr lang="en-US" b="1" u="sng"/>
              <a:t>was invented </a:t>
            </a:r>
            <a:r>
              <a:rPr lang="en-US"/>
              <a:t>around the same time. (Passive)</a:t>
            </a:r>
            <a:endParaRPr/>
          </a:p>
        </p:txBody>
      </p:sp>
      <p:pic>
        <p:nvPicPr>
          <p:cNvPr id="198" name="Google Shape;198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95800" y="4267200"/>
            <a:ext cx="3733800" cy="24973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Your Job:</a:t>
            </a:r>
            <a:endParaRPr/>
          </a:p>
        </p:txBody>
      </p:sp>
      <p:sp>
        <p:nvSpPr>
          <p:cNvPr id="204" name="Google Shape;204;p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/>
              <a:t>What are the top three most important inventions / discoveries / creations, in your opinion?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/>
              <a:t>Who were they invented by?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/>
              <a:t>When were they invented?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/>
              <a:t>Where were they invented</a:t>
            </a:r>
            <a:r>
              <a:rPr lang="en-US" dirty="0" smtClean="0"/>
              <a:t>?</a:t>
            </a:r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 smtClean="0"/>
              <a:t>Why were they invented? What are/were they used to do?</a:t>
            </a:r>
            <a:endParaRPr dirty="0"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dirty="0" smtClean="0"/>
              <a:t>Complete the table on your paper.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6"/>
          <p:cNvSpPr txBox="1">
            <a:spLocks noGrp="1"/>
          </p:cNvSpPr>
          <p:nvPr>
            <p:ph type="body" idx="1"/>
          </p:nvPr>
        </p:nvSpPr>
        <p:spPr>
          <a:xfrm>
            <a:off x="457200" y="609600"/>
            <a:ext cx="8229600" cy="58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dirty="0"/>
              <a:t>Active:  We speak English.</a:t>
            </a:r>
            <a:endParaRPr dirty="0"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dirty="0"/>
              <a:t>Passive:  English is spoken here.</a:t>
            </a:r>
            <a:endParaRPr dirty="0"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</p:txBody>
      </p:sp>
      <p:pic>
        <p:nvPicPr>
          <p:cNvPr id="211" name="Google Shape;211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0" y="3352800"/>
            <a:ext cx="8553450" cy="1745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16"/>
          <p:cNvPicPr preferRelativeResize="0"/>
          <p:nvPr/>
        </p:nvPicPr>
        <p:blipFill rotWithShape="1">
          <a:blip r:embed="rId4">
            <a:alphaModFix/>
          </a:blip>
          <a:srcRect l="13518" t="26737" r="34139" b="7896"/>
          <a:stretch/>
        </p:blipFill>
        <p:spPr>
          <a:xfrm>
            <a:off x="6095211" y="457200"/>
            <a:ext cx="2677314" cy="25076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3004300" y="6629400"/>
            <a:ext cx="30909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Images from Wikimedia and </a:t>
            </a:r>
            <a:r>
              <a:rPr lang="en-US" dirty="0" err="1" smtClean="0"/>
              <a:t>Pixabay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Do you know?</a:t>
            </a:r>
            <a:endParaRPr/>
          </a:p>
        </p:txBody>
      </p:sp>
      <p:sp>
        <p:nvSpPr>
          <p:cNvPr id="97" name="Google Shape;97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lvl="0" indent="-514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AutoNum type="arabicPeriod"/>
            </a:pPr>
            <a:r>
              <a:rPr lang="en-US"/>
              <a:t>Who discovered penicillin, the first known antibiotic?</a:t>
            </a:r>
            <a:endParaRPr/>
          </a:p>
          <a:p>
            <a:pPr marL="514350" lvl="0" indent="-5143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AutoNum type="arabicPeriod"/>
            </a:pPr>
            <a:r>
              <a:rPr lang="en-US"/>
              <a:t>When were X-rays discovered?</a:t>
            </a:r>
            <a:endParaRPr/>
          </a:p>
          <a:p>
            <a:pPr marL="514350" lvl="0" indent="-5143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AutoNum type="arabicPeriod"/>
            </a:pPr>
            <a:r>
              <a:rPr lang="en-US"/>
              <a:t>How long ago the screw was created?</a:t>
            </a:r>
            <a:endParaRPr/>
          </a:p>
          <a:p>
            <a:pPr marL="514350" lvl="0" indent="-5143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AutoNum type="arabicPeriod"/>
            </a:pPr>
            <a:r>
              <a:rPr lang="en-US"/>
              <a:t>Who invented the telephone?</a:t>
            </a:r>
            <a:endParaRPr/>
          </a:p>
          <a:p>
            <a:pPr marL="514350" lvl="0" indent="-5143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AutoNum type="arabicPeriod"/>
            </a:pPr>
            <a:r>
              <a:rPr lang="en-US"/>
              <a:t>What did the first television look like?</a:t>
            </a:r>
            <a:endParaRPr/>
          </a:p>
          <a:p>
            <a:pPr marL="514350" lvl="0" indent="-5143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AutoNum type="arabicPeriod"/>
            </a:pPr>
            <a:r>
              <a:rPr lang="en-US"/>
              <a:t>When was the first computer invented?</a:t>
            </a:r>
            <a:endParaRPr/>
          </a:p>
          <a:p>
            <a:pPr marL="514350" lvl="0" indent="-5143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Penicillin – Alexander Fleming</a:t>
            </a:r>
            <a:endParaRPr/>
          </a:p>
        </p:txBody>
      </p:sp>
      <p:sp>
        <p:nvSpPr>
          <p:cNvPr id="104" name="Google Shape;104;p3"/>
          <p:cNvSpPr txBox="1"/>
          <p:nvPr/>
        </p:nvSpPr>
        <p:spPr>
          <a:xfrm>
            <a:off x="2957512" y="5271104"/>
            <a:ext cx="3186693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800" dirty="0"/>
              <a:t>This file is made available under the </a:t>
            </a:r>
            <a:r>
              <a:rPr lang="en-US" sz="800" dirty="0">
                <a:hlinkClick r:id="rId3" tooltip="w:en:Creative Commons"/>
              </a:rPr>
              <a:t>Creative Commons</a:t>
            </a:r>
            <a:r>
              <a:rPr lang="en-US" sz="800" dirty="0"/>
              <a:t> </a:t>
            </a:r>
            <a:r>
              <a:rPr lang="en-US" sz="800" dirty="0">
                <a:hlinkClick r:id="rId4"/>
              </a:rPr>
              <a:t>CC0 1.0 Universal Public Domain Dedication</a:t>
            </a:r>
            <a:endParaRPr sz="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7512" y="1595437"/>
            <a:ext cx="3228975" cy="3667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X-rays – Wilhelm Roentgen</a:t>
            </a:r>
            <a:endParaRPr dirty="0"/>
          </a:p>
        </p:txBody>
      </p:sp>
      <p:pic>
        <p:nvPicPr>
          <p:cNvPr id="110" name="Google Shape;110;p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143250" y="2096294"/>
            <a:ext cx="2857500" cy="353377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4"/>
          <p:cNvSpPr txBox="1"/>
          <p:nvPr/>
        </p:nvSpPr>
        <p:spPr>
          <a:xfrm>
            <a:off x="2905125" y="5847101"/>
            <a:ext cx="333375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800" dirty="0"/>
              <a:t>This work is in the </a:t>
            </a:r>
            <a:r>
              <a:rPr lang="en-US" sz="800" b="1" dirty="0">
                <a:hlinkClick r:id="rId4" tooltip="en:public domain"/>
              </a:rPr>
              <a:t>public domain</a:t>
            </a:r>
            <a:r>
              <a:rPr lang="en-US" sz="800" dirty="0"/>
              <a:t> in its country of origin and other countries and areas where the </a:t>
            </a:r>
            <a:r>
              <a:rPr lang="en-US" sz="800" dirty="0">
                <a:hlinkClick r:id="rId5" tooltip="w:List of countries' copyright lengths"/>
              </a:rPr>
              <a:t>copyright term</a:t>
            </a:r>
            <a:r>
              <a:rPr lang="en-US" sz="800" dirty="0"/>
              <a:t> is the author's </a:t>
            </a:r>
            <a:r>
              <a:rPr lang="en-US" sz="800" b="1" dirty="0"/>
              <a:t>life plus 70 years or fewer</a:t>
            </a:r>
            <a:r>
              <a:rPr lang="en-US" sz="800" dirty="0"/>
              <a:t>.</a:t>
            </a:r>
            <a:endParaRPr sz="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The screw - Archimedes</a:t>
            </a:r>
            <a:endParaRPr/>
          </a:p>
        </p:txBody>
      </p:sp>
      <p:pic>
        <p:nvPicPr>
          <p:cNvPr id="117" name="Google Shape;117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84680" y="1778635"/>
            <a:ext cx="6667500" cy="428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2357120" y="6164272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800" dirty="0"/>
              <a:t>This file is made available under the </a:t>
            </a:r>
            <a:r>
              <a:rPr lang="en-US" sz="800" dirty="0">
                <a:hlinkClick r:id="rId4" tooltip="w:en:Creative Commons"/>
              </a:rPr>
              <a:t>Creative Commons</a:t>
            </a:r>
            <a:r>
              <a:rPr lang="en-US" sz="800" dirty="0"/>
              <a:t> </a:t>
            </a:r>
            <a:r>
              <a:rPr lang="en-US" sz="800" dirty="0">
                <a:hlinkClick r:id="rId5"/>
              </a:rPr>
              <a:t>CC0 1.0 Universal Public Domain Dedication</a:t>
            </a:r>
            <a:endParaRPr lang="en-US" sz="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Telephone – Alexander Graham Bell</a:t>
            </a:r>
            <a:endParaRPr/>
          </a:p>
        </p:txBody>
      </p:sp>
      <p:sp>
        <p:nvSpPr>
          <p:cNvPr id="124" name="Google Shape;124;p6"/>
          <p:cNvSpPr txBox="1"/>
          <p:nvPr/>
        </p:nvSpPr>
        <p:spPr>
          <a:xfrm>
            <a:off x="3050222" y="5942493"/>
            <a:ext cx="357187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800" dirty="0"/>
              <a:t>This work is in the </a:t>
            </a:r>
            <a:r>
              <a:rPr lang="en-US" sz="800" b="1" dirty="0">
                <a:hlinkClick r:id="rId4" tooltip="en:public domain"/>
              </a:rPr>
              <a:t>public domain</a:t>
            </a:r>
            <a:r>
              <a:rPr lang="en-US" sz="800" dirty="0"/>
              <a:t> in its country of origin and other countries and areas where the </a:t>
            </a:r>
            <a:r>
              <a:rPr lang="en-US" sz="800" dirty="0">
                <a:hlinkClick r:id="rId5" tooltip="w:List of countries' copyright lengths"/>
              </a:rPr>
              <a:t>copyright term</a:t>
            </a:r>
            <a:r>
              <a:rPr lang="en-US" sz="800" dirty="0"/>
              <a:t> is the author's </a:t>
            </a:r>
            <a:r>
              <a:rPr lang="en-US" sz="800" b="1" dirty="0"/>
              <a:t>life plus 70 years or fewer</a:t>
            </a:r>
            <a:endParaRPr sz="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6" name="Picture 2" descr="File:Alexander Graham Telephone in Newyork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774" y="1189104"/>
            <a:ext cx="3644265" cy="4753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First TV – John </a:t>
            </a:r>
            <a:r>
              <a:rPr lang="en-US" dirty="0" err="1"/>
              <a:t>Logie</a:t>
            </a:r>
            <a:r>
              <a:rPr lang="en-US" dirty="0"/>
              <a:t> Baird</a:t>
            </a:r>
            <a:endParaRPr dirty="0"/>
          </a:p>
        </p:txBody>
      </p:sp>
      <p:pic>
        <p:nvPicPr>
          <p:cNvPr id="130" name="Google Shape;130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5920" y="2296391"/>
            <a:ext cx="4518614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86400" y="2296391"/>
            <a:ext cx="2730667" cy="1921058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7"/>
          <p:cNvSpPr txBox="1"/>
          <p:nvPr/>
        </p:nvSpPr>
        <p:spPr>
          <a:xfrm>
            <a:off x="5289633" y="4217449"/>
            <a:ext cx="31242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First TV Image</a:t>
            </a:r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5725391"/>
            <a:ext cx="4277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 dirty="0"/>
              <a:t>This work is in the </a:t>
            </a:r>
            <a:r>
              <a:rPr lang="en-US" sz="800" b="1" i="1" dirty="0">
                <a:hlinkClick r:id="rId5" tooltip="w:public domain"/>
              </a:rPr>
              <a:t>public domain</a:t>
            </a:r>
            <a:r>
              <a:rPr lang="en-US" sz="800" i="1" dirty="0"/>
              <a:t> because it was published in the United States between 1927 and 1963, and although there may or may not have been a copyright notice, the </a:t>
            </a:r>
            <a:r>
              <a:rPr lang="en-US" sz="800" b="1" i="1" dirty="0">
                <a:hlinkClick r:id="rId6" tooltip="w:Copyright renewal in the United States"/>
              </a:rPr>
              <a:t>copyright was not renewed</a:t>
            </a:r>
            <a:r>
              <a:rPr lang="en-US" sz="800" i="1" dirty="0"/>
              <a:t>. </a:t>
            </a:r>
            <a:endParaRPr lang="en-US" sz="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"/>
          <p:cNvSpPr txBox="1">
            <a:spLocks noGrp="1"/>
          </p:cNvSpPr>
          <p:nvPr>
            <p:ph type="title"/>
          </p:nvPr>
        </p:nvSpPr>
        <p:spPr>
          <a:xfrm>
            <a:off x="152400" y="274638"/>
            <a:ext cx="8763000" cy="1173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dirty="0"/>
              <a:t>First Computer – </a:t>
            </a:r>
            <a:br>
              <a:rPr lang="en-US" dirty="0"/>
            </a:br>
            <a:r>
              <a:rPr lang="en-US" dirty="0"/>
              <a:t>J. </a:t>
            </a:r>
            <a:r>
              <a:rPr lang="en-US" dirty="0" err="1"/>
              <a:t>Presper</a:t>
            </a:r>
            <a:r>
              <a:rPr lang="en-US" dirty="0"/>
              <a:t> Eckert, Jr. and John W. </a:t>
            </a:r>
            <a:r>
              <a:rPr lang="en-US" dirty="0" err="1"/>
              <a:t>Mauchly</a:t>
            </a:r>
            <a:endParaRPr dirty="0"/>
          </a:p>
        </p:txBody>
      </p:sp>
      <p:pic>
        <p:nvPicPr>
          <p:cNvPr id="138" name="Google Shape;138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398" y="1762125"/>
            <a:ext cx="3264568" cy="281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62400" y="1762125"/>
            <a:ext cx="4569691" cy="36139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English</a:t>
            </a:r>
            <a:endParaRPr/>
          </a:p>
        </p:txBody>
      </p:sp>
      <p:sp>
        <p:nvSpPr>
          <p:cNvPr id="145" name="Google Shape;145;p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US"/>
              <a:t>Is an </a:t>
            </a:r>
            <a:r>
              <a:rPr lang="en-US" b="1"/>
              <a:t>S – V – O</a:t>
            </a:r>
            <a:r>
              <a:rPr lang="en-US"/>
              <a:t> language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US"/>
              <a:t>This means that the word order is normally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US" b="1"/>
              <a:t>Subject + Verb + Object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US"/>
              <a:t>As in the following sentence: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US"/>
              <a:t>Karl Benz	    created	  the first automobile.</a:t>
            </a:r>
            <a:endParaRPr/>
          </a:p>
        </p:txBody>
      </p:sp>
      <p:sp>
        <p:nvSpPr>
          <p:cNvPr id="146" name="Google Shape;146;p9"/>
          <p:cNvSpPr/>
          <p:nvPr/>
        </p:nvSpPr>
        <p:spPr>
          <a:xfrm>
            <a:off x="1295400" y="4495800"/>
            <a:ext cx="685800" cy="762000"/>
          </a:xfrm>
          <a:prstGeom prst="upArrow">
            <a:avLst>
              <a:gd name="adj1" fmla="val 50000"/>
              <a:gd name="adj2" fmla="val 27778"/>
            </a:avLst>
          </a:prstGeom>
          <a:solidFill>
            <a:srgbClr val="FF33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9"/>
          <p:cNvSpPr/>
          <p:nvPr/>
        </p:nvSpPr>
        <p:spPr>
          <a:xfrm>
            <a:off x="3124200" y="4495800"/>
            <a:ext cx="685800" cy="762000"/>
          </a:xfrm>
          <a:prstGeom prst="upArrow">
            <a:avLst>
              <a:gd name="adj1" fmla="val 50000"/>
              <a:gd name="adj2" fmla="val 27778"/>
            </a:avLst>
          </a:prstGeom>
          <a:solidFill>
            <a:srgbClr val="FF33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9"/>
          <p:cNvSpPr/>
          <p:nvPr/>
        </p:nvSpPr>
        <p:spPr>
          <a:xfrm>
            <a:off x="5486400" y="4495800"/>
            <a:ext cx="685800" cy="762000"/>
          </a:xfrm>
          <a:prstGeom prst="upArrow">
            <a:avLst>
              <a:gd name="adj1" fmla="val 50000"/>
              <a:gd name="adj2" fmla="val 27778"/>
            </a:avLst>
          </a:prstGeom>
          <a:solidFill>
            <a:srgbClr val="FF33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9"/>
          <p:cNvSpPr/>
          <p:nvPr/>
        </p:nvSpPr>
        <p:spPr>
          <a:xfrm>
            <a:off x="609600" y="5237163"/>
            <a:ext cx="2057400" cy="9906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Subject</a:t>
            </a:r>
            <a:endParaRPr/>
          </a:p>
        </p:txBody>
      </p:sp>
      <p:sp>
        <p:nvSpPr>
          <p:cNvPr id="150" name="Google Shape;150;p9"/>
          <p:cNvSpPr/>
          <p:nvPr/>
        </p:nvSpPr>
        <p:spPr>
          <a:xfrm>
            <a:off x="2667000" y="5257800"/>
            <a:ext cx="1752600" cy="9906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Verb</a:t>
            </a:r>
            <a:endParaRPr/>
          </a:p>
        </p:txBody>
      </p:sp>
      <p:sp>
        <p:nvSpPr>
          <p:cNvPr id="151" name="Google Shape;151;p9"/>
          <p:cNvSpPr/>
          <p:nvPr/>
        </p:nvSpPr>
        <p:spPr>
          <a:xfrm>
            <a:off x="4876800" y="5257800"/>
            <a:ext cx="1935480" cy="9906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Object</a:t>
            </a:r>
            <a:endParaRPr dirty="0"/>
          </a:p>
        </p:txBody>
      </p:sp>
      <p:pic>
        <p:nvPicPr>
          <p:cNvPr id="152" name="Google Shape;15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24400" y="348854"/>
            <a:ext cx="4200920" cy="168036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4953000" y="2029222"/>
            <a:ext cx="365997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/>
              <a:t>This file is made available under the </a:t>
            </a:r>
            <a:r>
              <a:rPr lang="en-US" sz="600" dirty="0">
                <a:hlinkClick r:id="rId4" tooltip="w:en:Creative Commons"/>
              </a:rPr>
              <a:t>Creative Commons</a:t>
            </a:r>
            <a:r>
              <a:rPr lang="en-US" sz="600" dirty="0"/>
              <a:t> </a:t>
            </a:r>
            <a:r>
              <a:rPr lang="en-US" sz="600" dirty="0">
                <a:hlinkClick r:id="rId5"/>
              </a:rPr>
              <a:t>CC0 1.0 Universal Public Domain Dedication</a:t>
            </a:r>
            <a:endParaRPr lang="en-US" sz="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653</Words>
  <Application>Microsoft Office PowerPoint</Application>
  <PresentationFormat>On-screen Show (4:3)</PresentationFormat>
  <Paragraphs>100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Inventions that Changed the World: Present and Past Passive</vt:lpstr>
      <vt:lpstr>Do you know?</vt:lpstr>
      <vt:lpstr>Penicillin – Alexander Fleming</vt:lpstr>
      <vt:lpstr>X-rays – Wilhelm Roentgen</vt:lpstr>
      <vt:lpstr>The screw - Archimedes</vt:lpstr>
      <vt:lpstr>Telephone – Alexander Graham Bell</vt:lpstr>
      <vt:lpstr>First TV – John Logie Baird</vt:lpstr>
      <vt:lpstr>First Computer –  J. Presper Eckert, Jr. and John W. Mauchly</vt:lpstr>
      <vt:lpstr>English</vt:lpstr>
      <vt:lpstr>Usually …The subject does the action (verb) </vt:lpstr>
      <vt:lpstr>Present Passive</vt:lpstr>
      <vt:lpstr>Past Passive</vt:lpstr>
      <vt:lpstr>What is a past participle?</vt:lpstr>
      <vt:lpstr>What’s the difference?</vt:lpstr>
      <vt:lpstr>Your Job: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Inventions that Changed the World: Present and Past Passive</dc:title>
  <dc:creator>Kristi</dc:creator>
  <cp:lastModifiedBy>Kristi Reyes</cp:lastModifiedBy>
  <cp:revision>4</cp:revision>
  <dcterms:created xsi:type="dcterms:W3CDTF">2011-09-18T15:24:19Z</dcterms:created>
  <dcterms:modified xsi:type="dcterms:W3CDTF">2023-01-08T00:02:11Z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0x010100C178016EBDDEE94B8F95663F7C83197C</vt:lpwstr>
  </property>
</Properties>
</file>