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04921188f6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04921188f6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04921188f6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04921188f6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90d44547f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890d44547f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890d44547f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890d44547f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890d44547f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890d44547f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890d44547f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890d44547f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890d44547f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890d44547f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890d44547f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890d44547f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890ed02ce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890ed02ce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8a6e6934bf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8a6e6934b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890d44547f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890d44547f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04b0ba8b1f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104b0ba8b1f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04921188f6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04921188f6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90d44547f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90d44547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90c156d42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890c156d42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90d44547f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90d44547f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04921188f6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04921188f6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049b8f970f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049b8f970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90d44547f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890d44547f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9.jpg"/><Relationship Id="rId5" Type="http://schemas.openxmlformats.org/officeDocument/2006/relationships/hyperlink" Target="http://drive.google.com/file/d/1GyHd9UOPqqh5_cy2UZOgGZ859EgzcMxg/view" TargetMode="External"/><Relationship Id="rId6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4.png"/><Relationship Id="rId4" Type="http://schemas.openxmlformats.org/officeDocument/2006/relationships/hyperlink" Target="http://drive.google.com/file/d/1M-Hxfu0O9apNqdwvW_46uuP56mSm5kEP/view" TargetMode="External"/><Relationship Id="rId5" Type="http://schemas.openxmlformats.org/officeDocument/2006/relationships/image" Target="../media/image3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png"/><Relationship Id="rId4" Type="http://schemas.openxmlformats.org/officeDocument/2006/relationships/hyperlink" Target="http://drive.google.com/file/d/1A7xMQONYdtwQLBOXvfl9y8imqaWyI5K-/view" TargetMode="External"/><Relationship Id="rId5" Type="http://schemas.openxmlformats.org/officeDocument/2006/relationships/image" Target="../media/image3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jpg"/><Relationship Id="rId4" Type="http://schemas.openxmlformats.org/officeDocument/2006/relationships/image" Target="../media/image35.png"/><Relationship Id="rId5" Type="http://schemas.openxmlformats.org/officeDocument/2006/relationships/hyperlink" Target="http://drive.google.com/file/d/1bNm2dG45q5mZRtVvA2S9oIzPbSBFUGjP/view" TargetMode="External"/><Relationship Id="rId6" Type="http://schemas.openxmlformats.org/officeDocument/2006/relationships/image" Target="../media/image2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9.png"/><Relationship Id="rId4" Type="http://schemas.openxmlformats.org/officeDocument/2006/relationships/hyperlink" Target="http://drive.google.com/file/d/19PLJKl2m1dviC1ke5cLLBN-lDyeRZsUI/view" TargetMode="External"/><Relationship Id="rId5" Type="http://schemas.openxmlformats.org/officeDocument/2006/relationships/image" Target="../media/image2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5.jpg"/><Relationship Id="rId4" Type="http://schemas.openxmlformats.org/officeDocument/2006/relationships/image" Target="../media/image39.png"/><Relationship Id="rId5" Type="http://schemas.openxmlformats.org/officeDocument/2006/relationships/hyperlink" Target="http://drive.google.com/file/d/1Kwiy6D0Pa4P4ri2un00uy-uxUMKd4WwF/view" TargetMode="External"/><Relationship Id="rId6" Type="http://schemas.openxmlformats.org/officeDocument/2006/relationships/image" Target="../media/image3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1.jpg"/><Relationship Id="rId4" Type="http://schemas.openxmlformats.org/officeDocument/2006/relationships/hyperlink" Target="http://drive.google.com/file/d/1saQnQdSCDMoHsWic7MZEOapT2WpbDCHN/view" TargetMode="External"/><Relationship Id="rId5" Type="http://schemas.openxmlformats.org/officeDocument/2006/relationships/image" Target="../media/image3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7.png"/><Relationship Id="rId4" Type="http://schemas.openxmlformats.org/officeDocument/2006/relationships/image" Target="../media/image41.png"/><Relationship Id="rId5" Type="http://schemas.openxmlformats.org/officeDocument/2006/relationships/hyperlink" Target="http://drive.google.com/file/d/1EYMsA95R-Mgn8eceMjw6qIMjKgrGWoDa/view" TargetMode="External"/><Relationship Id="rId6" Type="http://schemas.openxmlformats.org/officeDocument/2006/relationships/image" Target="../media/image4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0.png"/><Relationship Id="rId4" Type="http://schemas.openxmlformats.org/officeDocument/2006/relationships/hyperlink" Target="http://drive.google.com/file/d/1dqHzVqRQpEAbTiCGmL9rbhwpSXYRI17B/view" TargetMode="External"/><Relationship Id="rId5" Type="http://schemas.openxmlformats.org/officeDocument/2006/relationships/image" Target="../media/image46.png"/></Relationships>
</file>

<file path=ppt/slides/_rels/slide18.xml.rels><?xml version="1.0" encoding="UTF-8" standalone="yes"?><Relationships xmlns="http://schemas.openxmlformats.org/package/2006/relationships"><Relationship Id="rId20" Type="http://schemas.openxmlformats.org/officeDocument/2006/relationships/image" Target="../media/image58.png"/><Relationship Id="rId22" Type="http://schemas.openxmlformats.org/officeDocument/2006/relationships/image" Target="../media/image56.png"/><Relationship Id="rId21" Type="http://schemas.openxmlformats.org/officeDocument/2006/relationships/hyperlink" Target="http://drive.google.com/file/d/1Ev96b9OgGJYDOanDXcnEqJX5I_bnMAXa/view" TargetMode="External"/><Relationship Id="rId24" Type="http://schemas.openxmlformats.org/officeDocument/2006/relationships/image" Target="../media/image52.png"/><Relationship Id="rId23" Type="http://schemas.openxmlformats.org/officeDocument/2006/relationships/hyperlink" Target="http://drive.google.com/file/d/1J0ClgOhY3gKyVV8TmXD4xZblo_Kv55vV/view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drive.google.com/file/d/1bML8duebDeHTpdOUAjvvV7EtdKlY76Kl/view" TargetMode="External"/><Relationship Id="rId4" Type="http://schemas.openxmlformats.org/officeDocument/2006/relationships/image" Target="../media/image47.png"/><Relationship Id="rId9" Type="http://schemas.openxmlformats.org/officeDocument/2006/relationships/hyperlink" Target="http://drive.google.com/file/d/11FesZd2QnNZGI35MDVqljC1WhVvg9UR4/view" TargetMode="External"/><Relationship Id="rId26" Type="http://schemas.openxmlformats.org/officeDocument/2006/relationships/image" Target="../media/image57.png"/><Relationship Id="rId25" Type="http://schemas.openxmlformats.org/officeDocument/2006/relationships/hyperlink" Target="http://drive.google.com/file/d/1AHBej-XuiTZ1dALKmGLagpaHNsJz28bT/view" TargetMode="External"/><Relationship Id="rId28" Type="http://schemas.openxmlformats.org/officeDocument/2006/relationships/image" Target="../media/image54.png"/><Relationship Id="rId27" Type="http://schemas.openxmlformats.org/officeDocument/2006/relationships/hyperlink" Target="http://drive.google.com/file/d/1bblrcVh2T8hHfU1eXYNJLRwswe1sELqn/view" TargetMode="External"/><Relationship Id="rId5" Type="http://schemas.openxmlformats.org/officeDocument/2006/relationships/hyperlink" Target="http://drive.google.com/file/d/1TIK0_o9qV4z_DDfllpJYefcDqGaaXOa7/view" TargetMode="External"/><Relationship Id="rId6" Type="http://schemas.openxmlformats.org/officeDocument/2006/relationships/image" Target="../media/image49.png"/><Relationship Id="rId29" Type="http://schemas.openxmlformats.org/officeDocument/2006/relationships/hyperlink" Target="http://drive.google.com/file/d/1NHkI-0Whe8kxxFPC6HjLGtTjo0rRgEZc/view" TargetMode="External"/><Relationship Id="rId7" Type="http://schemas.openxmlformats.org/officeDocument/2006/relationships/hyperlink" Target="http://drive.google.com/file/d/142jsv61zQ-gZwTojtB7RKhnEJqFn1V9F/view" TargetMode="External"/><Relationship Id="rId8" Type="http://schemas.openxmlformats.org/officeDocument/2006/relationships/image" Target="../media/image38.png"/><Relationship Id="rId31" Type="http://schemas.openxmlformats.org/officeDocument/2006/relationships/hyperlink" Target="http://drive.google.com/file/d/1H9PIvhF3cF69uP_wUdI-hWCvb99QpGzD/view" TargetMode="External"/><Relationship Id="rId30" Type="http://schemas.openxmlformats.org/officeDocument/2006/relationships/image" Target="../media/image53.png"/><Relationship Id="rId11" Type="http://schemas.openxmlformats.org/officeDocument/2006/relationships/hyperlink" Target="http://drive.google.com/file/d/1D6x6LNCC_us2HpUJeR_cgoNmzEYkKMji/view" TargetMode="External"/><Relationship Id="rId10" Type="http://schemas.openxmlformats.org/officeDocument/2006/relationships/image" Target="../media/image43.png"/><Relationship Id="rId32" Type="http://schemas.openxmlformats.org/officeDocument/2006/relationships/image" Target="../media/image59.png"/><Relationship Id="rId13" Type="http://schemas.openxmlformats.org/officeDocument/2006/relationships/hyperlink" Target="http://drive.google.com/file/d/1wRB27efdTfvw-usTb43pricFm1Gc29vM/view" TargetMode="External"/><Relationship Id="rId12" Type="http://schemas.openxmlformats.org/officeDocument/2006/relationships/image" Target="../media/image44.png"/><Relationship Id="rId15" Type="http://schemas.openxmlformats.org/officeDocument/2006/relationships/hyperlink" Target="http://drive.google.com/file/d/1bcK2VjUWGHa5eUKNtV3_Um-nqj2FRCnN/view" TargetMode="External"/><Relationship Id="rId14" Type="http://schemas.openxmlformats.org/officeDocument/2006/relationships/image" Target="../media/image45.png"/><Relationship Id="rId17" Type="http://schemas.openxmlformats.org/officeDocument/2006/relationships/hyperlink" Target="http://drive.google.com/file/d/1mv88jXa-dVst2ABrsqjrCK7GQ27zLN1W/view" TargetMode="External"/><Relationship Id="rId16" Type="http://schemas.openxmlformats.org/officeDocument/2006/relationships/image" Target="../media/image48.png"/><Relationship Id="rId19" Type="http://schemas.openxmlformats.org/officeDocument/2006/relationships/hyperlink" Target="http://drive.google.com/file/d/1g7tgNpgfeHhrueShZgDLmIsghJ1gPuba/view" TargetMode="External"/><Relationship Id="rId18" Type="http://schemas.openxmlformats.org/officeDocument/2006/relationships/image" Target="../media/image5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Relationship Id="rId4" Type="http://schemas.openxmlformats.org/officeDocument/2006/relationships/hyperlink" Target="http://drive.google.com/file/d/1Y59O5eIZQmwYb1ILNrFLLsucqz1yrNDZ/view" TargetMode="External"/><Relationship Id="rId5" Type="http://schemas.openxmlformats.org/officeDocument/2006/relationships/image" Target="../media/image1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quizlet.com/_aoe6ip?x=1qqt&amp;i=p9yar" TargetMode="External"/><Relationship Id="rId4" Type="http://schemas.openxmlformats.org/officeDocument/2006/relationships/hyperlink" Target="https://quizlet.com/_aoe6ip?x=1qqt&amp;i=p9yar" TargetMode="External"/><Relationship Id="rId5" Type="http://schemas.openxmlformats.org/officeDocument/2006/relationships/image" Target="../media/image6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63.png"/><Relationship Id="rId10" Type="http://schemas.openxmlformats.org/officeDocument/2006/relationships/image" Target="../media/image8.png"/><Relationship Id="rId9" Type="http://schemas.openxmlformats.org/officeDocument/2006/relationships/hyperlink" Target="http://drive.google.com/file/d/1cf0oZ9oTYOjZoy56gx3Az4Gkd1yJQ20B/view" TargetMode="External"/><Relationship Id="rId5" Type="http://schemas.openxmlformats.org/officeDocument/2006/relationships/image" Target="../media/image60.png"/><Relationship Id="rId6" Type="http://schemas.openxmlformats.org/officeDocument/2006/relationships/image" Target="../media/image22.jpg"/><Relationship Id="rId7" Type="http://schemas.openxmlformats.org/officeDocument/2006/relationships/image" Target="../media/image24.png"/><Relationship Id="rId8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3.jpg"/><Relationship Id="rId4" Type="http://schemas.openxmlformats.org/officeDocument/2006/relationships/hyperlink" Target="http://drive.google.com/file/d/19P1N3QOie2PDZkOSN_YJGqskbPxwbWEZ/view" TargetMode="External"/><Relationship Id="rId11" Type="http://schemas.openxmlformats.org/officeDocument/2006/relationships/image" Target="../media/image4.png"/><Relationship Id="rId10" Type="http://schemas.openxmlformats.org/officeDocument/2006/relationships/hyperlink" Target="http://drive.google.com/file/d/1IsCyjRaQ8eaDG5qF2v7oDBGYqh2_AMlB/view" TargetMode="External"/><Relationship Id="rId9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hyperlink" Target="http://drive.google.com/file/d/15_ytMB_fZ1Xn4vVkRs46u07AZbLuh6wV/view" TargetMode="External"/><Relationship Id="rId7" Type="http://schemas.openxmlformats.org/officeDocument/2006/relationships/image" Target="../media/image10.png"/><Relationship Id="rId8" Type="http://schemas.openxmlformats.org/officeDocument/2006/relationships/hyperlink" Target="http://drive.google.com/file/d/1C_DxC9cgc7MM7Yn4kcIiRXxsxGJiIW-z/view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31.png"/><Relationship Id="rId11" Type="http://schemas.openxmlformats.org/officeDocument/2006/relationships/image" Target="../media/image18.png"/><Relationship Id="rId10" Type="http://schemas.openxmlformats.org/officeDocument/2006/relationships/hyperlink" Target="http://drive.google.com/file/d/1pFWtkXpPYgNwTHgOf8buTcWCqK3TSLSh/view" TargetMode="External"/><Relationship Id="rId9" Type="http://schemas.openxmlformats.org/officeDocument/2006/relationships/image" Target="../media/image15.png"/><Relationship Id="rId5" Type="http://schemas.openxmlformats.org/officeDocument/2006/relationships/image" Target="../media/image7.png"/><Relationship Id="rId6" Type="http://schemas.openxmlformats.org/officeDocument/2006/relationships/hyperlink" Target="http://drive.google.com/file/d/1W1TGvH0anCcPTy_felXr9SvJL5lB4Vis/view" TargetMode="External"/><Relationship Id="rId7" Type="http://schemas.openxmlformats.org/officeDocument/2006/relationships/image" Target="../media/image16.png"/><Relationship Id="rId8" Type="http://schemas.openxmlformats.org/officeDocument/2006/relationships/hyperlink" Target="http://drive.google.com/file/d/1gkpcKcALIozGjj-ken_Br6v3wZrKt6ke/view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hyperlink" Target="http://drive.google.com/file/d/13NVCbf9jKtNgS7TxSyVaouMeBzUWvHSw/view" TargetMode="External"/><Relationship Id="rId5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png"/><Relationship Id="rId4" Type="http://schemas.openxmlformats.org/officeDocument/2006/relationships/hyperlink" Target="http://drive.google.com/file/d/17zeW1L4dFmjHfoDQeu3vZFU25H-Ai9pD/view" TargetMode="External"/><Relationship Id="rId5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5.png"/><Relationship Id="rId4" Type="http://schemas.openxmlformats.org/officeDocument/2006/relationships/hyperlink" Target="http://drive.google.com/file/d/15g2jvspd7qDFTgnMbVgv0zAprhxfFWr0/view" TargetMode="External"/><Relationship Id="rId5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2012" y="4774075"/>
            <a:ext cx="3103025" cy="3694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2707500" y="1938350"/>
            <a:ext cx="3929400" cy="1331400"/>
          </a:xfrm>
          <a:prstGeom prst="rect">
            <a:avLst/>
          </a:prstGeom>
          <a:solidFill>
            <a:srgbClr val="FFF2CC"/>
          </a:solidFill>
          <a:ln cap="rnd" cmpd="sng" w="762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5"/>
                </a:solidFill>
              </a:rPr>
              <a:t>W</a:t>
            </a:r>
            <a:r>
              <a:rPr b="1" lang="en" sz="2400">
                <a:solidFill>
                  <a:schemeClr val="accent5"/>
                </a:solidFill>
              </a:rPr>
              <a:t>EBSITE VOCABULARY </a:t>
            </a:r>
            <a:endParaRPr b="1" sz="2400">
              <a:solidFill>
                <a:schemeClr val="accent5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99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1155CC"/>
              </a:solidFill>
            </a:endParaRPr>
          </a:p>
        </p:txBody>
      </p:sp>
      <p:pic>
        <p:nvPicPr>
          <p:cNvPr id="56" name="Google Shape;56;p13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74925" y="257175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/>
          <p:nvPr/>
        </p:nvSpPr>
        <p:spPr>
          <a:xfrm>
            <a:off x="307050" y="686275"/>
            <a:ext cx="8539800" cy="40971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2"/>
          <p:cNvSpPr/>
          <p:nvPr/>
        </p:nvSpPr>
        <p:spPr>
          <a:xfrm>
            <a:off x="221950" y="626625"/>
            <a:ext cx="8736600" cy="4239300"/>
          </a:xfrm>
          <a:prstGeom prst="roundRect">
            <a:avLst>
              <a:gd fmla="val 16667" name="adj"/>
            </a:avLst>
          </a:prstGeom>
          <a:noFill/>
          <a:ln cap="flat" cmpd="sng" w="1143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2"/>
          <p:cNvSpPr/>
          <p:nvPr/>
        </p:nvSpPr>
        <p:spPr>
          <a:xfrm>
            <a:off x="130900" y="545175"/>
            <a:ext cx="8918700" cy="44022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2"/>
          <p:cNvSpPr txBox="1"/>
          <p:nvPr/>
        </p:nvSpPr>
        <p:spPr>
          <a:xfrm>
            <a:off x="2479975" y="189475"/>
            <a:ext cx="4299600" cy="66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accent5"/>
                </a:solidFill>
              </a:rPr>
              <a:t>    Website</a:t>
            </a:r>
            <a:endParaRPr b="1" sz="3800">
              <a:solidFill>
                <a:schemeClr val="accent5"/>
              </a:solidFill>
            </a:endParaRPr>
          </a:p>
        </p:txBody>
      </p:sp>
      <p:sp>
        <p:nvSpPr>
          <p:cNvPr id="166" name="Google Shape;166;p22"/>
          <p:cNvSpPr txBox="1"/>
          <p:nvPr/>
        </p:nvSpPr>
        <p:spPr>
          <a:xfrm>
            <a:off x="4136825" y="1447100"/>
            <a:ext cx="3822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242424"/>
                </a:solidFill>
              </a:rPr>
              <a:t>A website is a collection of web pages. </a:t>
            </a:r>
            <a:endParaRPr/>
          </a:p>
        </p:txBody>
      </p:sp>
      <p:pic>
        <p:nvPicPr>
          <p:cNvPr id="167" name="Google Shape;16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8498" y="992449"/>
            <a:ext cx="1747699" cy="3507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2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0800000">
            <a:off x="6736425" y="1935825"/>
            <a:ext cx="616875" cy="61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/>
          <p:nvPr/>
        </p:nvSpPr>
        <p:spPr>
          <a:xfrm>
            <a:off x="307050" y="686275"/>
            <a:ext cx="8539800" cy="40971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3"/>
          <p:cNvSpPr/>
          <p:nvPr/>
        </p:nvSpPr>
        <p:spPr>
          <a:xfrm>
            <a:off x="221950" y="626625"/>
            <a:ext cx="8736600" cy="4239300"/>
          </a:xfrm>
          <a:prstGeom prst="roundRect">
            <a:avLst>
              <a:gd fmla="val 16667" name="adj"/>
            </a:avLst>
          </a:prstGeom>
          <a:noFill/>
          <a:ln cap="flat" cmpd="sng" w="1143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3"/>
          <p:cNvSpPr/>
          <p:nvPr/>
        </p:nvSpPr>
        <p:spPr>
          <a:xfrm>
            <a:off x="130900" y="545175"/>
            <a:ext cx="8918700" cy="44022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3"/>
          <p:cNvSpPr txBox="1"/>
          <p:nvPr/>
        </p:nvSpPr>
        <p:spPr>
          <a:xfrm>
            <a:off x="2479975" y="189475"/>
            <a:ext cx="4299600" cy="66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accent5"/>
                </a:solidFill>
              </a:rPr>
              <a:t>    Tabs</a:t>
            </a:r>
            <a:endParaRPr b="1" sz="3800">
              <a:solidFill>
                <a:schemeClr val="accent5"/>
              </a:solidFill>
            </a:endParaRPr>
          </a:p>
        </p:txBody>
      </p:sp>
      <p:pic>
        <p:nvPicPr>
          <p:cNvPr id="177" name="Google Shape;17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9475" y="1296188"/>
            <a:ext cx="2116525" cy="2116525"/>
          </a:xfrm>
          <a:prstGeom prst="rect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8" name="Google Shape;178;p23"/>
          <p:cNvSpPr txBox="1"/>
          <p:nvPr/>
        </p:nvSpPr>
        <p:spPr>
          <a:xfrm>
            <a:off x="4136825" y="1447100"/>
            <a:ext cx="38223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242424"/>
                </a:solidFill>
              </a:rPr>
              <a:t>A tab is on the top of your screen. It shows the different web pages. </a:t>
            </a:r>
            <a:endParaRPr/>
          </a:p>
        </p:txBody>
      </p:sp>
      <p:pic>
        <p:nvPicPr>
          <p:cNvPr id="179" name="Google Shape;179;p23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59125" y="2327737"/>
            <a:ext cx="488025" cy="48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"/>
          <p:cNvSpPr/>
          <p:nvPr/>
        </p:nvSpPr>
        <p:spPr>
          <a:xfrm>
            <a:off x="307050" y="686275"/>
            <a:ext cx="8539800" cy="40971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4"/>
          <p:cNvSpPr/>
          <p:nvPr/>
        </p:nvSpPr>
        <p:spPr>
          <a:xfrm>
            <a:off x="221950" y="626625"/>
            <a:ext cx="8736600" cy="4239300"/>
          </a:xfrm>
          <a:prstGeom prst="roundRect">
            <a:avLst>
              <a:gd fmla="val 16667" name="adj"/>
            </a:avLst>
          </a:prstGeom>
          <a:noFill/>
          <a:ln cap="flat" cmpd="sng" w="1143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4"/>
          <p:cNvSpPr/>
          <p:nvPr/>
        </p:nvSpPr>
        <p:spPr>
          <a:xfrm>
            <a:off x="130900" y="626625"/>
            <a:ext cx="8918700" cy="44022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4"/>
          <p:cNvSpPr txBox="1"/>
          <p:nvPr/>
        </p:nvSpPr>
        <p:spPr>
          <a:xfrm>
            <a:off x="2479975" y="189475"/>
            <a:ext cx="4299600" cy="66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accent5"/>
                </a:solidFill>
              </a:rPr>
              <a:t>Links</a:t>
            </a:r>
            <a:r>
              <a:rPr b="1" lang="en" sz="3800">
                <a:solidFill>
                  <a:schemeClr val="accent5"/>
                </a:solidFill>
              </a:rPr>
              <a:t> </a:t>
            </a:r>
            <a:endParaRPr b="1" sz="3800">
              <a:solidFill>
                <a:schemeClr val="accent5"/>
              </a:solidFill>
            </a:endParaRPr>
          </a:p>
        </p:txBody>
      </p:sp>
      <p:pic>
        <p:nvPicPr>
          <p:cNvPr id="188" name="Google Shape;18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097" y="953463"/>
            <a:ext cx="3666975" cy="122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0600" y="2273500"/>
            <a:ext cx="2231050" cy="2231050"/>
          </a:xfrm>
          <a:prstGeom prst="rect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90" name="Google Shape;190;p24"/>
          <p:cNvSpPr txBox="1"/>
          <p:nvPr/>
        </p:nvSpPr>
        <p:spPr>
          <a:xfrm>
            <a:off x="4572000" y="2175800"/>
            <a:ext cx="3666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242424"/>
                </a:solidFill>
              </a:rPr>
              <a:t>A link is usually in </a:t>
            </a:r>
            <a:r>
              <a:rPr b="1" lang="en" sz="2400">
                <a:solidFill>
                  <a:srgbClr val="0000FF"/>
                </a:solidFill>
              </a:rPr>
              <a:t>blue </a:t>
            </a:r>
            <a:r>
              <a:rPr b="1" lang="en" sz="2400">
                <a:solidFill>
                  <a:srgbClr val="242424"/>
                </a:solidFill>
              </a:rPr>
              <a:t>and is </a:t>
            </a:r>
            <a:r>
              <a:rPr b="1" lang="en" sz="2400" u="sng">
                <a:solidFill>
                  <a:srgbClr val="242424"/>
                </a:solidFill>
              </a:rPr>
              <a:t>underlined.</a:t>
            </a:r>
            <a:r>
              <a:rPr b="1" lang="en" sz="2400">
                <a:solidFill>
                  <a:srgbClr val="242424"/>
                </a:solidFill>
              </a:rPr>
              <a:t> It takes you to new information. </a:t>
            </a:r>
            <a:endParaRPr/>
          </a:p>
        </p:txBody>
      </p:sp>
      <p:pic>
        <p:nvPicPr>
          <p:cNvPr id="191" name="Google Shape;191;p24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79575" y="3358725"/>
            <a:ext cx="474225" cy="47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/>
          <p:nvPr/>
        </p:nvSpPr>
        <p:spPr>
          <a:xfrm>
            <a:off x="307050" y="686275"/>
            <a:ext cx="8539800" cy="40971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5"/>
          <p:cNvSpPr/>
          <p:nvPr/>
        </p:nvSpPr>
        <p:spPr>
          <a:xfrm>
            <a:off x="221950" y="626625"/>
            <a:ext cx="8736600" cy="4239300"/>
          </a:xfrm>
          <a:prstGeom prst="roundRect">
            <a:avLst>
              <a:gd fmla="val 16667" name="adj"/>
            </a:avLst>
          </a:prstGeom>
          <a:noFill/>
          <a:ln cap="flat" cmpd="sng" w="1143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5"/>
          <p:cNvSpPr/>
          <p:nvPr/>
        </p:nvSpPr>
        <p:spPr>
          <a:xfrm>
            <a:off x="130900" y="583250"/>
            <a:ext cx="8918700" cy="44022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5"/>
          <p:cNvSpPr txBox="1"/>
          <p:nvPr/>
        </p:nvSpPr>
        <p:spPr>
          <a:xfrm>
            <a:off x="2479975" y="189475"/>
            <a:ext cx="4299600" cy="66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accent5"/>
                </a:solidFill>
              </a:rPr>
              <a:t>Menu</a:t>
            </a:r>
            <a:endParaRPr b="1" sz="3800">
              <a:solidFill>
                <a:schemeClr val="accent5"/>
              </a:solidFill>
            </a:endParaRPr>
          </a:p>
        </p:txBody>
      </p:sp>
      <p:pic>
        <p:nvPicPr>
          <p:cNvPr id="200" name="Google Shape;20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5572" y="1033825"/>
            <a:ext cx="3990050" cy="3075851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5"/>
          <p:cNvSpPr txBox="1"/>
          <p:nvPr/>
        </p:nvSpPr>
        <p:spPr>
          <a:xfrm>
            <a:off x="4876100" y="1667300"/>
            <a:ext cx="3444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242424"/>
                </a:solidFill>
              </a:rPr>
              <a:t>A menu gives you choices on the website.  </a:t>
            </a:r>
            <a:endParaRPr/>
          </a:p>
        </p:txBody>
      </p:sp>
      <p:pic>
        <p:nvPicPr>
          <p:cNvPr id="202" name="Google Shape;202;p25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59175" y="2607050"/>
            <a:ext cx="278450" cy="27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D-ROM - Wikipedia" id="207" name="Google Shape;20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1400" y="1760700"/>
            <a:ext cx="712650" cy="71265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/>
          <p:nvPr/>
        </p:nvSpPr>
        <p:spPr>
          <a:xfrm>
            <a:off x="307050" y="686275"/>
            <a:ext cx="8539800" cy="40971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6"/>
          <p:cNvSpPr/>
          <p:nvPr/>
        </p:nvSpPr>
        <p:spPr>
          <a:xfrm>
            <a:off x="221950" y="626625"/>
            <a:ext cx="8736600" cy="4239300"/>
          </a:xfrm>
          <a:prstGeom prst="roundRect">
            <a:avLst>
              <a:gd fmla="val 16667" name="adj"/>
            </a:avLst>
          </a:prstGeom>
          <a:noFill/>
          <a:ln cap="flat" cmpd="sng" w="1143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6"/>
          <p:cNvSpPr txBox="1"/>
          <p:nvPr/>
        </p:nvSpPr>
        <p:spPr>
          <a:xfrm>
            <a:off x="2479975" y="189475"/>
            <a:ext cx="4299600" cy="66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accent5"/>
                </a:solidFill>
              </a:rPr>
              <a:t>Submit</a:t>
            </a:r>
            <a:endParaRPr b="1" sz="3800">
              <a:solidFill>
                <a:schemeClr val="accent5"/>
              </a:solidFill>
            </a:endParaRPr>
          </a:p>
        </p:txBody>
      </p:sp>
      <p:pic>
        <p:nvPicPr>
          <p:cNvPr id="211" name="Google Shape;21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0925" y="1491058"/>
            <a:ext cx="2161400" cy="2161375"/>
          </a:xfrm>
          <a:prstGeom prst="rect">
            <a:avLst/>
          </a:prstGeom>
          <a:noFill/>
          <a:ln cap="flat" cmpd="sng" w="1143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12" name="Google Shape;212;p26"/>
          <p:cNvSpPr txBox="1"/>
          <p:nvPr/>
        </p:nvSpPr>
        <p:spPr>
          <a:xfrm>
            <a:off x="4388500" y="1887525"/>
            <a:ext cx="31302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242424"/>
                </a:solidFill>
              </a:rPr>
              <a:t>Submit is giving your information. You submit when you finish completing a form.</a:t>
            </a:r>
            <a:endParaRPr/>
          </a:p>
        </p:txBody>
      </p:sp>
      <p:pic>
        <p:nvPicPr>
          <p:cNvPr id="213" name="Google Shape;213;p26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18700" y="3505200"/>
            <a:ext cx="571500" cy="46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7"/>
          <p:cNvSpPr/>
          <p:nvPr/>
        </p:nvSpPr>
        <p:spPr>
          <a:xfrm>
            <a:off x="307050" y="686275"/>
            <a:ext cx="8539800" cy="40971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7"/>
          <p:cNvSpPr/>
          <p:nvPr/>
        </p:nvSpPr>
        <p:spPr>
          <a:xfrm>
            <a:off x="221950" y="626625"/>
            <a:ext cx="8736600" cy="4239300"/>
          </a:xfrm>
          <a:prstGeom prst="roundRect">
            <a:avLst>
              <a:gd fmla="val 16667" name="adj"/>
            </a:avLst>
          </a:prstGeom>
          <a:noFill/>
          <a:ln cap="flat" cmpd="sng" w="1143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7"/>
          <p:cNvSpPr/>
          <p:nvPr/>
        </p:nvSpPr>
        <p:spPr>
          <a:xfrm>
            <a:off x="155700" y="507975"/>
            <a:ext cx="8918700" cy="44022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7"/>
          <p:cNvSpPr txBox="1"/>
          <p:nvPr/>
        </p:nvSpPr>
        <p:spPr>
          <a:xfrm>
            <a:off x="1722825" y="189475"/>
            <a:ext cx="5695200" cy="66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800">
                <a:solidFill>
                  <a:schemeClr val="accent5"/>
                </a:solidFill>
              </a:rPr>
              <a:t>Search Box</a:t>
            </a:r>
            <a:endParaRPr b="1" sz="3800">
              <a:solidFill>
                <a:schemeClr val="accent5"/>
              </a:solidFill>
            </a:endParaRPr>
          </a:p>
        </p:txBody>
      </p:sp>
      <p:pic>
        <p:nvPicPr>
          <p:cNvPr id="222" name="Google Shape;22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050" y="991850"/>
            <a:ext cx="4673726" cy="1579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7"/>
          <p:cNvSpPr txBox="1"/>
          <p:nvPr/>
        </p:nvSpPr>
        <p:spPr>
          <a:xfrm>
            <a:off x="3664950" y="2359400"/>
            <a:ext cx="47283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242424"/>
                </a:solidFill>
              </a:rPr>
              <a:t>A search box is where you type in a word to find something on a website. </a:t>
            </a:r>
            <a:endParaRPr/>
          </a:p>
        </p:txBody>
      </p:sp>
      <p:pic>
        <p:nvPicPr>
          <p:cNvPr id="224" name="Google Shape;224;p2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10800000">
            <a:off x="7418025" y="3174951"/>
            <a:ext cx="477450" cy="47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8"/>
          <p:cNvSpPr/>
          <p:nvPr/>
        </p:nvSpPr>
        <p:spPr>
          <a:xfrm>
            <a:off x="307050" y="686275"/>
            <a:ext cx="8539800" cy="40971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8"/>
          <p:cNvSpPr/>
          <p:nvPr/>
        </p:nvSpPr>
        <p:spPr>
          <a:xfrm>
            <a:off x="221950" y="626625"/>
            <a:ext cx="8736600" cy="4239300"/>
          </a:xfrm>
          <a:prstGeom prst="roundRect">
            <a:avLst>
              <a:gd fmla="val 16667" name="adj"/>
            </a:avLst>
          </a:prstGeom>
          <a:noFill/>
          <a:ln cap="flat" cmpd="sng" w="1143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8"/>
          <p:cNvSpPr/>
          <p:nvPr/>
        </p:nvSpPr>
        <p:spPr>
          <a:xfrm>
            <a:off x="130900" y="545175"/>
            <a:ext cx="8918700" cy="44022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8"/>
          <p:cNvSpPr txBox="1"/>
          <p:nvPr/>
        </p:nvSpPr>
        <p:spPr>
          <a:xfrm>
            <a:off x="2479975" y="189475"/>
            <a:ext cx="4299600" cy="66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800">
                <a:solidFill>
                  <a:schemeClr val="accent5"/>
                </a:solidFill>
              </a:rPr>
              <a:t>Help</a:t>
            </a:r>
            <a:endParaRPr b="1" sz="3800">
              <a:solidFill>
                <a:schemeClr val="accent5"/>
              </a:solidFill>
            </a:endParaRPr>
          </a:p>
        </p:txBody>
      </p:sp>
      <p:pic>
        <p:nvPicPr>
          <p:cNvPr id="233" name="Google Shape;23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800" y="1026950"/>
            <a:ext cx="1647050" cy="164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0375" y="2851550"/>
            <a:ext cx="1363900" cy="1363900"/>
          </a:xfrm>
          <a:prstGeom prst="rect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35" name="Google Shape;235;p28"/>
          <p:cNvSpPr txBox="1"/>
          <p:nvPr/>
        </p:nvSpPr>
        <p:spPr>
          <a:xfrm>
            <a:off x="3664950" y="1856075"/>
            <a:ext cx="4105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242424"/>
                </a:solidFill>
              </a:rPr>
              <a:t>The help icon gives you instructions or more information. You can ask questions here. </a:t>
            </a:r>
            <a:endParaRPr/>
          </a:p>
        </p:txBody>
      </p:sp>
      <p:pic>
        <p:nvPicPr>
          <p:cNvPr id="236" name="Google Shape;236;p28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67450" y="3125600"/>
            <a:ext cx="392775" cy="39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9"/>
          <p:cNvSpPr/>
          <p:nvPr/>
        </p:nvSpPr>
        <p:spPr>
          <a:xfrm>
            <a:off x="307050" y="686275"/>
            <a:ext cx="8539800" cy="40971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9"/>
          <p:cNvSpPr/>
          <p:nvPr/>
        </p:nvSpPr>
        <p:spPr>
          <a:xfrm>
            <a:off x="221950" y="626625"/>
            <a:ext cx="8736600" cy="4239300"/>
          </a:xfrm>
          <a:prstGeom prst="roundRect">
            <a:avLst>
              <a:gd fmla="val 16667" name="adj"/>
            </a:avLst>
          </a:prstGeom>
          <a:noFill/>
          <a:ln cap="flat" cmpd="sng" w="1143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9"/>
          <p:cNvSpPr/>
          <p:nvPr/>
        </p:nvSpPr>
        <p:spPr>
          <a:xfrm>
            <a:off x="130900" y="545175"/>
            <a:ext cx="8918700" cy="44022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9"/>
          <p:cNvSpPr txBox="1"/>
          <p:nvPr/>
        </p:nvSpPr>
        <p:spPr>
          <a:xfrm>
            <a:off x="2542900" y="173725"/>
            <a:ext cx="4299600" cy="66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800">
                <a:solidFill>
                  <a:schemeClr val="accent5"/>
                </a:solidFill>
              </a:rPr>
              <a:t>Contact</a:t>
            </a:r>
            <a:endParaRPr b="1" sz="3800">
              <a:solidFill>
                <a:schemeClr val="accent5"/>
              </a:solidFill>
            </a:endParaRPr>
          </a:p>
        </p:txBody>
      </p:sp>
      <p:pic>
        <p:nvPicPr>
          <p:cNvPr id="245" name="Google Shape;24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425" y="1077324"/>
            <a:ext cx="4895218" cy="166742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9"/>
          <p:cNvSpPr txBox="1"/>
          <p:nvPr/>
        </p:nvSpPr>
        <p:spPr>
          <a:xfrm>
            <a:off x="4876100" y="1824600"/>
            <a:ext cx="3712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242424"/>
                </a:solidFill>
              </a:rPr>
              <a:t>Contact is how you can call, email, text, or see the people who made the website. </a:t>
            </a:r>
            <a:endParaRPr/>
          </a:p>
        </p:txBody>
      </p:sp>
      <p:pic>
        <p:nvPicPr>
          <p:cNvPr id="247" name="Google Shape;247;p29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82125" y="3060225"/>
            <a:ext cx="426675" cy="42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0"/>
          <p:cNvSpPr/>
          <p:nvPr/>
        </p:nvSpPr>
        <p:spPr>
          <a:xfrm>
            <a:off x="307050" y="686275"/>
            <a:ext cx="8539800" cy="40971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0"/>
          <p:cNvSpPr/>
          <p:nvPr/>
        </p:nvSpPr>
        <p:spPr>
          <a:xfrm>
            <a:off x="221950" y="626625"/>
            <a:ext cx="8736600" cy="4239300"/>
          </a:xfrm>
          <a:prstGeom prst="roundRect">
            <a:avLst>
              <a:gd fmla="val 16667" name="adj"/>
            </a:avLst>
          </a:prstGeom>
          <a:noFill/>
          <a:ln cap="flat" cmpd="sng" w="1143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30"/>
          <p:cNvSpPr/>
          <p:nvPr/>
        </p:nvSpPr>
        <p:spPr>
          <a:xfrm>
            <a:off x="130900" y="545175"/>
            <a:ext cx="8918700" cy="44022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0"/>
          <p:cNvSpPr txBox="1"/>
          <p:nvPr/>
        </p:nvSpPr>
        <p:spPr>
          <a:xfrm>
            <a:off x="961725" y="28325"/>
            <a:ext cx="7106700" cy="118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accent5"/>
                </a:solidFill>
              </a:rPr>
              <a:t>New Words</a:t>
            </a:r>
            <a:endParaRPr b="1" sz="3800">
              <a:solidFill>
                <a:schemeClr val="accent5"/>
              </a:solidFill>
            </a:endParaRPr>
          </a:p>
        </p:txBody>
      </p:sp>
      <p:sp>
        <p:nvSpPr>
          <p:cNvPr id="256" name="Google Shape;256;p30"/>
          <p:cNvSpPr txBox="1"/>
          <p:nvPr/>
        </p:nvSpPr>
        <p:spPr>
          <a:xfrm>
            <a:off x="1171325" y="1518675"/>
            <a:ext cx="34578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Home page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Resources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Icons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Links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Tabs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Menu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Submit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Search Box</a:t>
            </a:r>
            <a:endParaRPr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257" name="Google Shape;257;p30"/>
          <p:cNvSpPr txBox="1"/>
          <p:nvPr/>
        </p:nvSpPr>
        <p:spPr>
          <a:xfrm>
            <a:off x="4572000" y="1518675"/>
            <a:ext cx="3129600" cy="29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  9. Help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10. Contact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11. Search Engines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12. Web Page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13. URL address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14. Website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15. Address bar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258" name="Google Shape;258;p3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82475" y="304800"/>
            <a:ext cx="240375" cy="24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0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3829050" y="1664625"/>
            <a:ext cx="240375" cy="24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0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305925" y="2038350"/>
            <a:ext cx="240375" cy="24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0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780038" y="2451563"/>
            <a:ext cx="240375" cy="24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0">
            <a:hlinkClick r:id="rId11"/>
          </p:cNvPr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539675" y="2691938"/>
            <a:ext cx="240375" cy="24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0">
            <a:hlinkClick r:id="rId13"/>
          </p:cNvPr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539675" y="3124388"/>
            <a:ext cx="240375" cy="24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0">
            <a:hlinkClick r:id="rId15"/>
          </p:cNvPr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2780038" y="3448050"/>
            <a:ext cx="240375" cy="24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0">
            <a:hlinkClick r:id="rId17"/>
          </p:cNvPr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2867775" y="3790950"/>
            <a:ext cx="240375" cy="24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0">
            <a:hlinkClick r:id="rId19"/>
          </p:cNvPr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3458325" y="4271400"/>
            <a:ext cx="240375" cy="24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0">
            <a:hlinkClick r:id="rId21"/>
          </p:cNvPr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6016613" y="1518675"/>
            <a:ext cx="240375" cy="24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0">
            <a:hlinkClick r:id="rId23"/>
          </p:cNvPr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6422850" y="2038350"/>
            <a:ext cx="240375" cy="24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0">
            <a:hlinkClick r:id="rId25"/>
          </p:cNvPr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7461225" y="2278725"/>
            <a:ext cx="240375" cy="24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0">
            <a:hlinkClick r:id="rId27"/>
          </p:cNvPr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7077825" y="2691950"/>
            <a:ext cx="240375" cy="24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0">
            <a:hlinkClick r:id="rId29"/>
          </p:cNvPr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7077825" y="3124388"/>
            <a:ext cx="240375" cy="24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0">
            <a:hlinkClick r:id="rId31"/>
          </p:cNvPr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6422850" y="3550575"/>
            <a:ext cx="240375" cy="24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1"/>
          <p:cNvSpPr/>
          <p:nvPr/>
        </p:nvSpPr>
        <p:spPr>
          <a:xfrm>
            <a:off x="283825" y="906675"/>
            <a:ext cx="8650200" cy="38358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1"/>
          <p:cNvSpPr/>
          <p:nvPr/>
        </p:nvSpPr>
        <p:spPr>
          <a:xfrm>
            <a:off x="195016" y="693076"/>
            <a:ext cx="8827800" cy="4049400"/>
          </a:xfrm>
          <a:prstGeom prst="roundRect">
            <a:avLst>
              <a:gd fmla="val 16667" name="adj"/>
            </a:avLst>
          </a:prstGeom>
          <a:noFill/>
          <a:ln cap="flat" cmpd="sng" w="1143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1"/>
          <p:cNvSpPr txBox="1"/>
          <p:nvPr/>
        </p:nvSpPr>
        <p:spPr>
          <a:xfrm>
            <a:off x="767450" y="243575"/>
            <a:ext cx="6219900" cy="82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accent5"/>
                </a:solidFill>
              </a:rPr>
              <a:t> Where is the __________? </a:t>
            </a:r>
            <a:endParaRPr b="1" sz="2500">
              <a:solidFill>
                <a:schemeClr val="accent5"/>
              </a:solidFill>
            </a:endParaRPr>
          </a:p>
        </p:txBody>
      </p:sp>
      <p:pic>
        <p:nvPicPr>
          <p:cNvPr id="280" name="Google Shape;280;p31"/>
          <p:cNvPicPr preferRelativeResize="0"/>
          <p:nvPr/>
        </p:nvPicPr>
        <p:blipFill rotWithShape="1">
          <a:blip r:embed="rId3">
            <a:alphaModFix/>
          </a:blip>
          <a:srcRect b="11339" l="0" r="0" t="-11340"/>
          <a:stretch/>
        </p:blipFill>
        <p:spPr>
          <a:xfrm>
            <a:off x="456850" y="418175"/>
            <a:ext cx="8230277" cy="459920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1"/>
          <p:cNvSpPr txBox="1"/>
          <p:nvPr/>
        </p:nvSpPr>
        <p:spPr>
          <a:xfrm>
            <a:off x="6199375" y="1477275"/>
            <a:ext cx="23067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0B5394"/>
                </a:solidFill>
              </a:rPr>
              <a:t>VOCABULARY</a:t>
            </a:r>
            <a:endParaRPr b="1" sz="2000">
              <a:solidFill>
                <a:srgbClr val="0B539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address bar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menu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search box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link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icon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1"/>
          <p:cNvSpPr/>
          <p:nvPr/>
        </p:nvSpPr>
        <p:spPr>
          <a:xfrm rot="-3104431">
            <a:off x="225825" y="1772405"/>
            <a:ext cx="1897698" cy="77261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address bar</a:t>
            </a:r>
            <a:endParaRPr>
              <a:highlight>
                <a:srgbClr val="FF0000"/>
              </a:highlight>
            </a:endParaRPr>
          </a:p>
        </p:txBody>
      </p:sp>
      <p:sp>
        <p:nvSpPr>
          <p:cNvPr id="283" name="Google Shape;283;p31"/>
          <p:cNvSpPr/>
          <p:nvPr/>
        </p:nvSpPr>
        <p:spPr>
          <a:xfrm rot="-3104510">
            <a:off x="3266905" y="2522418"/>
            <a:ext cx="1731088" cy="77261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Search box</a:t>
            </a:r>
            <a:endParaRPr>
              <a:highlight>
                <a:srgbClr val="FF0000"/>
              </a:highlight>
            </a:endParaRPr>
          </a:p>
        </p:txBody>
      </p:sp>
      <p:sp>
        <p:nvSpPr>
          <p:cNvPr id="284" name="Google Shape;284;p31"/>
          <p:cNvSpPr/>
          <p:nvPr/>
        </p:nvSpPr>
        <p:spPr>
          <a:xfrm rot="-3104878">
            <a:off x="5041742" y="3295947"/>
            <a:ext cx="763662" cy="77261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link</a:t>
            </a:r>
            <a:endParaRPr>
              <a:highlight>
                <a:srgbClr val="FF0000"/>
              </a:highlight>
            </a:endParaRPr>
          </a:p>
        </p:txBody>
      </p:sp>
      <p:sp>
        <p:nvSpPr>
          <p:cNvPr id="285" name="Google Shape;285;p31"/>
          <p:cNvSpPr/>
          <p:nvPr/>
        </p:nvSpPr>
        <p:spPr>
          <a:xfrm rot="-2518633">
            <a:off x="1968181" y="2185427"/>
            <a:ext cx="1150508" cy="77261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menu</a:t>
            </a:r>
            <a:endParaRPr>
              <a:highlight>
                <a:srgbClr val="FF0000"/>
              </a:highlight>
            </a:endParaRPr>
          </a:p>
        </p:txBody>
      </p:sp>
      <p:sp>
        <p:nvSpPr>
          <p:cNvPr id="286" name="Google Shape;286;p31"/>
          <p:cNvSpPr/>
          <p:nvPr/>
        </p:nvSpPr>
        <p:spPr>
          <a:xfrm rot="-2257839">
            <a:off x="2062221" y="4157343"/>
            <a:ext cx="962545" cy="77262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icon</a:t>
            </a:r>
            <a:endParaRPr>
              <a:highlight>
                <a:srgbClr val="FF0000"/>
              </a:highligh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307050" y="686275"/>
            <a:ext cx="8539800" cy="40971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/>
          <p:nvPr/>
        </p:nvSpPr>
        <p:spPr>
          <a:xfrm>
            <a:off x="221950" y="626625"/>
            <a:ext cx="8736600" cy="4239300"/>
          </a:xfrm>
          <a:prstGeom prst="roundRect">
            <a:avLst>
              <a:gd fmla="val 16667" name="adj"/>
            </a:avLst>
          </a:prstGeom>
          <a:noFill/>
          <a:ln cap="flat" cmpd="sng" w="1143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/>
          <p:nvPr/>
        </p:nvSpPr>
        <p:spPr>
          <a:xfrm>
            <a:off x="130900" y="626625"/>
            <a:ext cx="8918700" cy="44022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4"/>
          <p:cNvSpPr txBox="1"/>
          <p:nvPr/>
        </p:nvSpPr>
        <p:spPr>
          <a:xfrm>
            <a:off x="2758850" y="183275"/>
            <a:ext cx="3466200" cy="66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accent5"/>
                </a:solidFill>
              </a:rPr>
              <a:t>      Icons</a:t>
            </a:r>
            <a:r>
              <a:rPr b="1" lang="en" sz="3800">
                <a:solidFill>
                  <a:schemeClr val="accent5"/>
                </a:solidFill>
              </a:rPr>
              <a:t> </a:t>
            </a:r>
            <a:endParaRPr b="1" sz="3800">
              <a:solidFill>
                <a:schemeClr val="accent5"/>
              </a:solidFill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275" y="1390173"/>
            <a:ext cx="4143276" cy="2321950"/>
          </a:xfrm>
          <a:prstGeom prst="rect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6" name="Google Shape;66;p14"/>
          <p:cNvSpPr txBox="1"/>
          <p:nvPr/>
        </p:nvSpPr>
        <p:spPr>
          <a:xfrm>
            <a:off x="5269325" y="1840325"/>
            <a:ext cx="3098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242424"/>
                </a:solidFill>
              </a:rPr>
              <a:t>An icon </a:t>
            </a:r>
            <a:r>
              <a:rPr b="1" lang="en" sz="2400">
                <a:solidFill>
                  <a:srgbClr val="242424"/>
                </a:solidFill>
              </a:rPr>
              <a:t>is a picture that you can click. </a:t>
            </a:r>
            <a:endParaRPr/>
          </a:p>
        </p:txBody>
      </p:sp>
      <p:pic>
        <p:nvPicPr>
          <p:cNvPr id="67" name="Google Shape;67;p14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68325" y="2390238"/>
            <a:ext cx="321825" cy="32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2"/>
          <p:cNvSpPr/>
          <p:nvPr/>
        </p:nvSpPr>
        <p:spPr>
          <a:xfrm>
            <a:off x="307050" y="686275"/>
            <a:ext cx="8539800" cy="40971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2"/>
          <p:cNvSpPr/>
          <p:nvPr/>
        </p:nvSpPr>
        <p:spPr>
          <a:xfrm>
            <a:off x="221950" y="626625"/>
            <a:ext cx="8736600" cy="4239300"/>
          </a:xfrm>
          <a:prstGeom prst="roundRect">
            <a:avLst>
              <a:gd fmla="val 16667" name="adj"/>
            </a:avLst>
          </a:prstGeom>
          <a:noFill/>
          <a:ln cap="flat" cmpd="sng" w="1143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32"/>
          <p:cNvSpPr/>
          <p:nvPr/>
        </p:nvSpPr>
        <p:spPr>
          <a:xfrm>
            <a:off x="130900" y="545175"/>
            <a:ext cx="8918700" cy="44022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2"/>
          <p:cNvSpPr txBox="1"/>
          <p:nvPr/>
        </p:nvSpPr>
        <p:spPr>
          <a:xfrm>
            <a:off x="2479975" y="189475"/>
            <a:ext cx="4299600" cy="66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800">
                <a:solidFill>
                  <a:schemeClr val="accent5"/>
                </a:solidFill>
              </a:rPr>
              <a:t>More practice</a:t>
            </a:r>
            <a:endParaRPr b="1" sz="3800">
              <a:solidFill>
                <a:schemeClr val="accent5"/>
              </a:solidFill>
            </a:endParaRPr>
          </a:p>
        </p:txBody>
      </p:sp>
      <p:sp>
        <p:nvSpPr>
          <p:cNvPr id="295" name="Google Shape;295;p32"/>
          <p:cNvSpPr txBox="1"/>
          <p:nvPr/>
        </p:nvSpPr>
        <p:spPr>
          <a:xfrm>
            <a:off x="2972875" y="2571750"/>
            <a:ext cx="4105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242424"/>
                </a:solidFill>
              </a:rPr>
              <a:t>Now p</a:t>
            </a:r>
            <a:r>
              <a:rPr b="1" lang="en" sz="2400">
                <a:solidFill>
                  <a:srgbClr val="242424"/>
                </a:solidFill>
              </a:rPr>
              <a:t>ractice the website vocabulary on</a:t>
            </a:r>
            <a:r>
              <a:rPr b="1" lang="en" sz="2400" u="sng">
                <a:solidFill>
                  <a:schemeClr val="hlink"/>
                </a:solidFill>
                <a:hlinkClick r:id="rId3"/>
              </a:rPr>
              <a:t> Quizlet.</a:t>
            </a:r>
            <a:r>
              <a:rPr b="1" lang="en" sz="2400">
                <a:solidFill>
                  <a:srgbClr val="242424"/>
                </a:solidFill>
              </a:rPr>
              <a:t> </a:t>
            </a:r>
            <a:endParaRPr/>
          </a:p>
        </p:txBody>
      </p:sp>
      <p:pic>
        <p:nvPicPr>
          <p:cNvPr id="296" name="Google Shape;296;p32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74225" y="1394763"/>
            <a:ext cx="2790274" cy="1011475"/>
          </a:xfrm>
          <a:prstGeom prst="rect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/>
          <p:nvPr/>
        </p:nvSpPr>
        <p:spPr>
          <a:xfrm>
            <a:off x="307050" y="686275"/>
            <a:ext cx="8539800" cy="40971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5"/>
          <p:cNvSpPr/>
          <p:nvPr/>
        </p:nvSpPr>
        <p:spPr>
          <a:xfrm>
            <a:off x="221950" y="626625"/>
            <a:ext cx="8736600" cy="4239300"/>
          </a:xfrm>
          <a:prstGeom prst="roundRect">
            <a:avLst>
              <a:gd fmla="val 16667" name="adj"/>
            </a:avLst>
          </a:prstGeom>
          <a:noFill/>
          <a:ln cap="flat" cmpd="sng" w="1143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5"/>
          <p:cNvSpPr/>
          <p:nvPr/>
        </p:nvSpPr>
        <p:spPr>
          <a:xfrm>
            <a:off x="130900" y="626625"/>
            <a:ext cx="8918700" cy="44022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5"/>
          <p:cNvSpPr txBox="1"/>
          <p:nvPr/>
        </p:nvSpPr>
        <p:spPr>
          <a:xfrm>
            <a:off x="2758850" y="183275"/>
            <a:ext cx="4224900" cy="66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accent5"/>
                </a:solidFill>
              </a:rPr>
              <a:t>Search Engines </a:t>
            </a:r>
            <a:endParaRPr b="1" sz="3800">
              <a:solidFill>
                <a:schemeClr val="accent5"/>
              </a:solidFill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5269325" y="1840325"/>
            <a:ext cx="3098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242424"/>
                </a:solidFill>
              </a:rPr>
              <a:t>A search engine is an </a:t>
            </a:r>
            <a:r>
              <a:rPr b="1" lang="en" sz="2400">
                <a:solidFill>
                  <a:srgbClr val="242424"/>
                </a:solidFill>
              </a:rPr>
              <a:t>internet</a:t>
            </a:r>
            <a:r>
              <a:rPr b="1" lang="en" sz="2400">
                <a:solidFill>
                  <a:srgbClr val="242424"/>
                </a:solidFill>
              </a:rPr>
              <a:t> service that helps you find web pages.  </a:t>
            </a:r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525" y="686275"/>
            <a:ext cx="3324600" cy="166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3187" y="3583025"/>
            <a:ext cx="1059273" cy="1054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0526" y="3583025"/>
            <a:ext cx="847051" cy="90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0525" y="2222850"/>
            <a:ext cx="1757743" cy="105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53775" y="2375975"/>
            <a:ext cx="2229350" cy="90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28050" y="3473573"/>
            <a:ext cx="1059275" cy="1122409"/>
          </a:xfrm>
          <a:prstGeom prst="rect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3" name="Google Shape;83;p15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421250" y="3151750"/>
            <a:ext cx="321825" cy="32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/>
          <p:nvPr/>
        </p:nvSpPr>
        <p:spPr>
          <a:xfrm>
            <a:off x="307050" y="686275"/>
            <a:ext cx="8539800" cy="40971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6"/>
          <p:cNvSpPr/>
          <p:nvPr/>
        </p:nvSpPr>
        <p:spPr>
          <a:xfrm>
            <a:off x="221950" y="626625"/>
            <a:ext cx="8736600" cy="4239300"/>
          </a:xfrm>
          <a:prstGeom prst="roundRect">
            <a:avLst>
              <a:gd fmla="val 16667" name="adj"/>
            </a:avLst>
          </a:prstGeom>
          <a:noFill/>
          <a:ln cap="flat" cmpd="sng" w="1143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6"/>
          <p:cNvSpPr/>
          <p:nvPr/>
        </p:nvSpPr>
        <p:spPr>
          <a:xfrm>
            <a:off x="127975" y="560150"/>
            <a:ext cx="8918700" cy="44022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6"/>
          <p:cNvSpPr txBox="1"/>
          <p:nvPr/>
        </p:nvSpPr>
        <p:spPr>
          <a:xfrm>
            <a:off x="2253325" y="153875"/>
            <a:ext cx="6705300" cy="66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accent5"/>
                </a:solidFill>
              </a:rPr>
              <a:t>Resources </a:t>
            </a:r>
            <a:endParaRPr b="1" sz="3800">
              <a:solidFill>
                <a:schemeClr val="accent5"/>
              </a:solidFill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781900" y="958550"/>
            <a:ext cx="7036200" cy="33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242424"/>
                </a:solidFill>
              </a:rPr>
              <a:t>A resource</a:t>
            </a:r>
            <a:r>
              <a:rPr b="1" lang="en" sz="2400">
                <a:solidFill>
                  <a:srgbClr val="242424"/>
                </a:solidFill>
              </a:rPr>
              <a:t> helps you do som</a:t>
            </a:r>
            <a:r>
              <a:rPr b="1" lang="en" sz="2400">
                <a:solidFill>
                  <a:srgbClr val="242424"/>
                </a:solidFill>
              </a:rPr>
              <a:t>ething.</a:t>
            </a:r>
            <a:endParaRPr b="1" sz="2400">
              <a:solidFill>
                <a:srgbClr val="24242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242424"/>
                </a:solidFill>
              </a:rPr>
              <a:t>A resource can help you learn. </a:t>
            </a:r>
            <a:endParaRPr b="1" sz="2400">
              <a:solidFill>
                <a:srgbClr val="24242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242424"/>
                </a:solidFill>
              </a:rPr>
              <a:t>A a website one kind of resource. </a:t>
            </a:r>
            <a:endParaRPr b="1" sz="2400">
              <a:solidFill>
                <a:srgbClr val="24242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242424"/>
                </a:solidFill>
              </a:rPr>
              <a:t>There are many resources on a website.</a:t>
            </a:r>
            <a:endParaRPr b="1" sz="2400">
              <a:solidFill>
                <a:srgbClr val="24242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Google Shape;93;p16"/>
          <p:cNvPicPr preferRelativeResize="0"/>
          <p:nvPr/>
        </p:nvPicPr>
        <p:blipFill rotWithShape="1">
          <a:blip r:embed="rId3">
            <a:alphaModFix/>
          </a:blip>
          <a:srcRect b="0" l="27768" r="27773" t="0"/>
          <a:stretch/>
        </p:blipFill>
        <p:spPr>
          <a:xfrm>
            <a:off x="7044950" y="958550"/>
            <a:ext cx="1643550" cy="2146527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94" name="Google Shape;94;p16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6159626" y="1087050"/>
            <a:ext cx="374150" cy="37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672500" y="1753650"/>
            <a:ext cx="255350" cy="25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777850" y="2383150"/>
            <a:ext cx="255350" cy="25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>
            <a:hlinkClick r:id="rId10"/>
          </p:cNvPr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flipH="1">
            <a:off x="6652575" y="2886399"/>
            <a:ext cx="255350" cy="4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/>
          <p:nvPr/>
        </p:nvSpPr>
        <p:spPr>
          <a:xfrm>
            <a:off x="307050" y="686275"/>
            <a:ext cx="8539800" cy="40971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/>
          <p:nvPr/>
        </p:nvSpPr>
        <p:spPr>
          <a:xfrm>
            <a:off x="221950" y="626625"/>
            <a:ext cx="8736600" cy="4239300"/>
          </a:xfrm>
          <a:prstGeom prst="roundRect">
            <a:avLst>
              <a:gd fmla="val 16667" name="adj"/>
            </a:avLst>
          </a:prstGeom>
          <a:noFill/>
          <a:ln cap="flat" cmpd="sng" w="1143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7"/>
          <p:cNvSpPr/>
          <p:nvPr/>
        </p:nvSpPr>
        <p:spPr>
          <a:xfrm>
            <a:off x="127975" y="560150"/>
            <a:ext cx="8918700" cy="44022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7"/>
          <p:cNvSpPr txBox="1"/>
          <p:nvPr/>
        </p:nvSpPr>
        <p:spPr>
          <a:xfrm>
            <a:off x="2253325" y="153875"/>
            <a:ext cx="5177400" cy="66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accent5"/>
                </a:solidFill>
              </a:rPr>
              <a:t> Example Resources </a:t>
            </a:r>
            <a:endParaRPr b="1" sz="3800">
              <a:solidFill>
                <a:schemeClr val="accent5"/>
              </a:solidFill>
            </a:endParaRPr>
          </a:p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/>
          </a:blip>
          <a:srcRect b="16702" l="0" r="0" t="16702"/>
          <a:stretch/>
        </p:blipFill>
        <p:spPr>
          <a:xfrm>
            <a:off x="881722" y="1719300"/>
            <a:ext cx="1799700" cy="1198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4">
            <a:alphaModFix/>
          </a:blip>
          <a:srcRect b="34985" l="0" r="0" t="7311"/>
          <a:stretch/>
        </p:blipFill>
        <p:spPr>
          <a:xfrm>
            <a:off x="2970550" y="1082727"/>
            <a:ext cx="3050100" cy="2361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0527" y="1616013"/>
            <a:ext cx="2020326" cy="1911476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7"/>
          <p:cNvSpPr txBox="1"/>
          <p:nvPr/>
        </p:nvSpPr>
        <p:spPr>
          <a:xfrm>
            <a:off x="881725" y="2967450"/>
            <a:ext cx="1604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242424"/>
                </a:solidFill>
              </a:rPr>
              <a:t>Free Food</a:t>
            </a:r>
            <a:endParaRPr/>
          </a:p>
        </p:txBody>
      </p:sp>
      <p:sp>
        <p:nvSpPr>
          <p:cNvPr id="110" name="Google Shape;110;p17"/>
          <p:cNvSpPr txBox="1"/>
          <p:nvPr/>
        </p:nvSpPr>
        <p:spPr>
          <a:xfrm>
            <a:off x="5631100" y="3523375"/>
            <a:ext cx="17997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242424"/>
                </a:solidFill>
              </a:rPr>
              <a:t>Low cost internet or computers</a:t>
            </a:r>
            <a:endParaRPr/>
          </a:p>
        </p:txBody>
      </p:sp>
      <p:sp>
        <p:nvSpPr>
          <p:cNvPr id="111" name="Google Shape;111;p17"/>
          <p:cNvSpPr txBox="1"/>
          <p:nvPr/>
        </p:nvSpPr>
        <p:spPr>
          <a:xfrm>
            <a:off x="3082950" y="3271700"/>
            <a:ext cx="1943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242424"/>
                </a:solidFill>
              </a:rPr>
              <a:t>Family counseling</a:t>
            </a:r>
            <a:endParaRPr/>
          </a:p>
        </p:txBody>
      </p:sp>
      <p:pic>
        <p:nvPicPr>
          <p:cNvPr id="112" name="Google Shape;112;p1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22000" y="3890400"/>
            <a:ext cx="558950" cy="55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7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721350" y="4101100"/>
            <a:ext cx="558950" cy="55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>
            <a:hlinkClick r:id="rId10"/>
          </p:cNvPr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430800" y="3814200"/>
            <a:ext cx="558950" cy="55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/>
          <p:nvPr/>
        </p:nvSpPr>
        <p:spPr>
          <a:xfrm>
            <a:off x="307050" y="686275"/>
            <a:ext cx="8539800" cy="40971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8"/>
          <p:cNvSpPr/>
          <p:nvPr/>
        </p:nvSpPr>
        <p:spPr>
          <a:xfrm>
            <a:off x="221950" y="626625"/>
            <a:ext cx="8736600" cy="4239300"/>
          </a:xfrm>
          <a:prstGeom prst="roundRect">
            <a:avLst>
              <a:gd fmla="val 16667" name="adj"/>
            </a:avLst>
          </a:prstGeom>
          <a:noFill/>
          <a:ln cap="flat" cmpd="sng" w="1143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8"/>
          <p:cNvSpPr/>
          <p:nvPr/>
        </p:nvSpPr>
        <p:spPr>
          <a:xfrm>
            <a:off x="130900" y="545175"/>
            <a:ext cx="8918700" cy="44022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8"/>
          <p:cNvSpPr txBox="1"/>
          <p:nvPr/>
        </p:nvSpPr>
        <p:spPr>
          <a:xfrm>
            <a:off x="2479975" y="189475"/>
            <a:ext cx="4299600" cy="66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accent5"/>
                </a:solidFill>
              </a:rPr>
              <a:t>    Web Page</a:t>
            </a:r>
            <a:endParaRPr b="1" sz="3800">
              <a:solidFill>
                <a:schemeClr val="accent5"/>
              </a:solidFill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4876100" y="1458488"/>
            <a:ext cx="3822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242424"/>
                </a:solidFill>
              </a:rPr>
              <a:t>A web page is like a page in a book.  It is an electronic document on the internet. </a:t>
            </a:r>
            <a:endParaRPr/>
          </a:p>
        </p:txBody>
      </p:sp>
      <p:pic>
        <p:nvPicPr>
          <p:cNvPr id="124" name="Google Shape;12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300" y="1169999"/>
            <a:ext cx="4026699" cy="249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8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0800000">
            <a:off x="6779575" y="2697825"/>
            <a:ext cx="807375" cy="80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/>
          <p:nvPr/>
        </p:nvSpPr>
        <p:spPr>
          <a:xfrm>
            <a:off x="307050" y="686275"/>
            <a:ext cx="8539800" cy="40971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9"/>
          <p:cNvSpPr/>
          <p:nvPr/>
        </p:nvSpPr>
        <p:spPr>
          <a:xfrm>
            <a:off x="221950" y="626625"/>
            <a:ext cx="8736600" cy="4239300"/>
          </a:xfrm>
          <a:prstGeom prst="roundRect">
            <a:avLst>
              <a:gd fmla="val 16667" name="adj"/>
            </a:avLst>
          </a:prstGeom>
          <a:noFill/>
          <a:ln cap="flat" cmpd="sng" w="1143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9"/>
          <p:cNvSpPr/>
          <p:nvPr/>
        </p:nvSpPr>
        <p:spPr>
          <a:xfrm>
            <a:off x="130900" y="545175"/>
            <a:ext cx="8918700" cy="44022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9"/>
          <p:cNvSpPr txBox="1"/>
          <p:nvPr/>
        </p:nvSpPr>
        <p:spPr>
          <a:xfrm>
            <a:off x="2479975" y="189475"/>
            <a:ext cx="4299600" cy="66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accent5"/>
                </a:solidFill>
              </a:rPr>
              <a:t>    URL address</a:t>
            </a:r>
            <a:endParaRPr b="1" sz="3800">
              <a:solidFill>
                <a:schemeClr val="accent5"/>
              </a:solidFill>
            </a:endParaRPr>
          </a:p>
        </p:txBody>
      </p:sp>
      <p:pic>
        <p:nvPicPr>
          <p:cNvPr id="134" name="Google Shape;13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825" y="1665200"/>
            <a:ext cx="3932350" cy="1248900"/>
          </a:xfrm>
          <a:prstGeom prst="rect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5" name="Google Shape;135;p19"/>
          <p:cNvSpPr txBox="1"/>
          <p:nvPr/>
        </p:nvSpPr>
        <p:spPr>
          <a:xfrm>
            <a:off x="4876100" y="1458488"/>
            <a:ext cx="3822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242424"/>
                </a:solidFill>
              </a:rPr>
              <a:t>A URL address is the </a:t>
            </a:r>
            <a:r>
              <a:rPr b="1" lang="en" sz="2400">
                <a:solidFill>
                  <a:srgbClr val="242424"/>
                </a:solidFill>
              </a:rPr>
              <a:t>internet</a:t>
            </a:r>
            <a:r>
              <a:rPr b="1" lang="en" sz="2400">
                <a:solidFill>
                  <a:srgbClr val="242424"/>
                </a:solidFill>
              </a:rPr>
              <a:t> address of a web page. It usually starts with www or https.</a:t>
            </a:r>
            <a:endParaRPr/>
          </a:p>
        </p:txBody>
      </p:sp>
      <p:pic>
        <p:nvPicPr>
          <p:cNvPr id="136" name="Google Shape;136;p19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41450" y="3120800"/>
            <a:ext cx="261875" cy="26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/>
          <p:nvPr/>
        </p:nvSpPr>
        <p:spPr>
          <a:xfrm>
            <a:off x="307050" y="686275"/>
            <a:ext cx="8539800" cy="40971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0"/>
          <p:cNvSpPr/>
          <p:nvPr/>
        </p:nvSpPr>
        <p:spPr>
          <a:xfrm>
            <a:off x="221950" y="626625"/>
            <a:ext cx="8736600" cy="4239300"/>
          </a:xfrm>
          <a:prstGeom prst="roundRect">
            <a:avLst>
              <a:gd fmla="val 16667" name="adj"/>
            </a:avLst>
          </a:prstGeom>
          <a:noFill/>
          <a:ln cap="flat" cmpd="sng" w="1143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0"/>
          <p:cNvSpPr/>
          <p:nvPr/>
        </p:nvSpPr>
        <p:spPr>
          <a:xfrm>
            <a:off x="130900" y="545175"/>
            <a:ext cx="8918700" cy="44022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0"/>
          <p:cNvSpPr txBox="1"/>
          <p:nvPr/>
        </p:nvSpPr>
        <p:spPr>
          <a:xfrm>
            <a:off x="2479975" y="189475"/>
            <a:ext cx="4299600" cy="66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accent5"/>
                </a:solidFill>
              </a:rPr>
              <a:t>     Address bar</a:t>
            </a:r>
            <a:endParaRPr b="1" sz="3800">
              <a:solidFill>
                <a:schemeClr val="accent5"/>
              </a:solidFill>
            </a:endParaRPr>
          </a:p>
        </p:txBody>
      </p:sp>
      <p:pic>
        <p:nvPicPr>
          <p:cNvPr id="145" name="Google Shape;14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825" y="1665200"/>
            <a:ext cx="3932350" cy="1248900"/>
          </a:xfrm>
          <a:prstGeom prst="rect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6" name="Google Shape;146;p20"/>
          <p:cNvSpPr txBox="1"/>
          <p:nvPr/>
        </p:nvSpPr>
        <p:spPr>
          <a:xfrm>
            <a:off x="4876100" y="1458488"/>
            <a:ext cx="3822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242424"/>
                </a:solidFill>
              </a:rPr>
              <a:t>An address bar is at the top of the web page. This is where you see the URL address.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/>
          <p:nvPr/>
        </p:nvSpPr>
        <p:spPr>
          <a:xfrm>
            <a:off x="307050" y="686275"/>
            <a:ext cx="8539800" cy="40971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1"/>
          <p:cNvSpPr/>
          <p:nvPr/>
        </p:nvSpPr>
        <p:spPr>
          <a:xfrm>
            <a:off x="221950" y="626625"/>
            <a:ext cx="8736600" cy="4239300"/>
          </a:xfrm>
          <a:prstGeom prst="roundRect">
            <a:avLst>
              <a:gd fmla="val 16667" name="adj"/>
            </a:avLst>
          </a:prstGeom>
          <a:noFill/>
          <a:ln cap="flat" cmpd="sng" w="1143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1"/>
          <p:cNvSpPr/>
          <p:nvPr/>
        </p:nvSpPr>
        <p:spPr>
          <a:xfrm>
            <a:off x="0" y="392250"/>
            <a:ext cx="8918700" cy="4359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1"/>
          <p:cNvSpPr txBox="1"/>
          <p:nvPr/>
        </p:nvSpPr>
        <p:spPr>
          <a:xfrm>
            <a:off x="2479975" y="189475"/>
            <a:ext cx="4299600" cy="66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accent5"/>
                </a:solidFill>
              </a:rPr>
              <a:t>Home page</a:t>
            </a:r>
            <a:r>
              <a:rPr b="1" lang="en" sz="3800">
                <a:solidFill>
                  <a:schemeClr val="accent5"/>
                </a:solidFill>
              </a:rPr>
              <a:t> </a:t>
            </a:r>
            <a:endParaRPr b="1" sz="3800">
              <a:solidFill>
                <a:schemeClr val="accent5"/>
              </a:solidFill>
            </a:endParaRPr>
          </a:p>
        </p:txBody>
      </p:sp>
      <p:pic>
        <p:nvPicPr>
          <p:cNvPr id="155" name="Google Shape;15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8350" y="855775"/>
            <a:ext cx="2025525" cy="373720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1"/>
          <p:cNvSpPr txBox="1"/>
          <p:nvPr/>
        </p:nvSpPr>
        <p:spPr>
          <a:xfrm>
            <a:off x="3963800" y="1478550"/>
            <a:ext cx="40896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242424"/>
                </a:solidFill>
              </a:rPr>
              <a:t>The home page is the first page you see on a website.  </a:t>
            </a:r>
            <a:endParaRPr b="1" sz="2400">
              <a:solidFill>
                <a:srgbClr val="24242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7" name="Google Shape;157;p21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65400" y="234315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