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9" roundtripDataSignature="AMtx7mgV3W0/QxAyavV+mB+Qgeb7wzOO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A8BC45-062F-FD6B-C947-D5220AFE1B7F}" v="1" dt="2024-06-24T05:48:27.0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lainlanguage.gov/law/"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plainlanguage.gov/examples/before-and-after/" TargetMode="External"/><Relationship Id="rId5" Type="http://schemas.openxmlformats.org/officeDocument/2006/relationships/hyperlink" Target="https://www.plainlanguage.gov/examples/before-and-after/medicaid-eligibility/" TargetMode="External"/><Relationship Id="rId4" Type="http://schemas.openxmlformats.org/officeDocument/2006/relationships/hyperlink" Target="https://hemingwayapp.com/"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lainlanguage.gov/examples/before-and-after/"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udlguidelines.cast.org/" TargetMode="External"/><Relationship Id="rId4" Type="http://schemas.openxmlformats.org/officeDocument/2006/relationships/hyperlink" Target="https://www.w3.org/WAI/"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tan.us/media/tysjmzko/ca_adult-learning-guide_081822-a11y.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otan.us/media/tysjmzko/ca_adult-learning-guide_081822-a11y.pdf#page=3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ntimeter.com/features/live-questions-and-answer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help.mentimeter.com/en/articles/1501502-questions-from-audienc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utori.co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padlet.com/" TargetMode="External"/><Relationship Id="rId5" Type="http://schemas.openxmlformats.org/officeDocument/2006/relationships/hyperlink" Target="https://www.texthelp.com/products/read-and-write-education/" TargetMode="External"/><Relationship Id="rId4" Type="http://schemas.openxmlformats.org/officeDocument/2006/relationships/hyperlink" Target="https://www.canva.co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lainlanguage.gov/examples/before-and-aft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 name="Google Shape;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49b4c1e20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249b4c1e200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dirty="0">
                <a:solidFill>
                  <a:schemeClr val="dk1"/>
                </a:solidFill>
              </a:rPr>
              <a:t>🕧 = 15 minutes</a:t>
            </a:r>
            <a:endParaRPr dirty="0">
              <a:solidFill>
                <a:schemeClr val="dk1"/>
              </a:solidFill>
            </a:endParaRPr>
          </a:p>
          <a:p>
            <a:pPr marL="0" lvl="0" indent="0" algn="l" rtl="0">
              <a:lnSpc>
                <a:spcPct val="100000"/>
              </a:lnSpc>
              <a:spcBef>
                <a:spcPts val="0"/>
              </a:spcBef>
              <a:spcAft>
                <a:spcPts val="0"/>
              </a:spcAft>
              <a:buSzPts val="1100"/>
              <a:buNone/>
            </a:pPr>
            <a:endParaRPr b="1">
              <a:solidFill>
                <a:schemeClr val="dk1"/>
              </a:solidFill>
            </a:endParaRPr>
          </a:p>
          <a:p>
            <a:r>
              <a:rPr lang="en-US" dirty="0">
                <a:solidFill>
                  <a:schemeClr val="dk1"/>
                </a:solidFill>
              </a:rPr>
              <a:t>Now with the Plain Language Act in mind, we will be focusing on simplifying our program materials to enhance accessibility. </a:t>
            </a:r>
          </a:p>
          <a:p>
            <a:pPr marL="457200" lvl="0" indent="-298450" algn="l" rtl="0">
              <a:lnSpc>
                <a:spcPct val="100000"/>
              </a:lnSpc>
              <a:spcBef>
                <a:spcPts val="0"/>
              </a:spcBef>
              <a:spcAft>
                <a:spcPts val="0"/>
              </a:spcAft>
              <a:buSzPts val="1100"/>
              <a:buChar char="●"/>
            </a:pPr>
            <a:r>
              <a:rPr lang="en-US" dirty="0">
                <a:solidFill>
                  <a:schemeClr val="dk1"/>
                </a:solidFill>
              </a:rPr>
              <a:t>To begin, choose a program resource that you would like to revise (either the same as part 1 in today’s session, or a new resource).</a:t>
            </a:r>
            <a:endParaRPr dirty="0">
              <a:solidFill>
                <a:schemeClr val="dk1"/>
              </a:solidFill>
            </a:endParaRPr>
          </a:p>
          <a:p>
            <a:r>
              <a:rPr lang="en-US" dirty="0">
                <a:solidFill>
                  <a:schemeClr val="dk1"/>
                </a:solidFill>
              </a:rPr>
              <a:t>Spend a few minutes reviewing it and identifying complex sentences, jargon, or instructions that may not be clear to learners. We want to ensure that our materials are easily understandable and accessible to a wide range of learners. </a:t>
            </a:r>
            <a:endParaRPr dirty="0">
              <a:solidFill>
                <a:schemeClr val="dk1"/>
              </a:solidFill>
            </a:endParaRPr>
          </a:p>
          <a:p>
            <a:pPr lvl="1"/>
            <a:r>
              <a:rPr lang="en-US" b="1" dirty="0">
                <a:solidFill>
                  <a:schemeClr val="dk1"/>
                </a:solidFill>
              </a:rPr>
              <a:t>💻 Digital Tool Connection. </a:t>
            </a:r>
            <a:r>
              <a:rPr lang="en-US" dirty="0">
                <a:solidFill>
                  <a:schemeClr val="dk1"/>
                </a:solidFill>
              </a:rPr>
              <a:t>Remember to refer to the </a:t>
            </a:r>
            <a:r>
              <a:rPr lang="en-US" u="sng" dirty="0">
                <a:solidFill>
                  <a:schemeClr val="hlink"/>
                </a:solidFill>
                <a:hlinkClick r:id="rId3"/>
              </a:rPr>
              <a:t>Plain Language Act website</a:t>
            </a:r>
            <a:r>
              <a:rPr lang="en-US" u="sng" dirty="0">
                <a:solidFill>
                  <a:srgbClr val="2200CC"/>
                </a:solidFill>
              </a:rPr>
              <a:t>*</a:t>
            </a:r>
            <a:r>
              <a:rPr lang="en-US" dirty="0">
                <a:solidFill>
                  <a:schemeClr val="dk1"/>
                </a:solidFill>
              </a:rPr>
              <a:t> for ideas, examples, tips, etc.</a:t>
            </a:r>
            <a:endParaRPr dirty="0">
              <a:solidFill>
                <a:schemeClr val="dk1"/>
              </a:solidFill>
            </a:endParaRPr>
          </a:p>
          <a:p>
            <a:pPr lvl="1"/>
            <a:r>
              <a:rPr lang="en-US" b="1" dirty="0">
                <a:solidFill>
                  <a:schemeClr val="dk1"/>
                </a:solidFill>
              </a:rPr>
              <a:t>💻 Digital Tool Connection. </a:t>
            </a:r>
            <a:r>
              <a:rPr lang="en-US" dirty="0">
                <a:solidFill>
                  <a:schemeClr val="dk1"/>
                </a:solidFill>
              </a:rPr>
              <a:t>Consider/recommend using the </a:t>
            </a:r>
            <a:r>
              <a:rPr lang="en-US" u="sng" dirty="0">
                <a:solidFill>
                  <a:schemeClr val="hlink"/>
                </a:solidFill>
                <a:hlinkClick r:id="rId4"/>
              </a:rPr>
              <a:t>Hemingway Editor</a:t>
            </a:r>
            <a:r>
              <a:rPr lang="en-US" u="sng" dirty="0">
                <a:solidFill>
                  <a:srgbClr val="2200CC"/>
                </a:solidFill>
              </a:rPr>
              <a:t>*</a:t>
            </a:r>
            <a:r>
              <a:rPr lang="en-US" dirty="0"/>
              <a:t>,</a:t>
            </a:r>
            <a:r>
              <a:rPr lang="en-US" dirty="0">
                <a:solidFill>
                  <a:schemeClr val="dk1"/>
                </a:solidFill>
              </a:rPr>
              <a:t> which is a helpful online tool that can assess written language to determine levels of complexity and suggest ways to simplify readability. It can be a valuable resource in identifying which parts of written language could be improved and for making your revisions more effective.</a:t>
            </a:r>
            <a:endParaRPr dirty="0">
              <a:solidFill>
                <a:schemeClr val="dk1"/>
              </a:solidFill>
            </a:endParaRPr>
          </a:p>
          <a:p>
            <a:pPr lvl="2"/>
            <a:r>
              <a:rPr lang="en-US" b="1" dirty="0">
                <a:solidFill>
                  <a:schemeClr val="dk1"/>
                </a:solidFill>
              </a:rPr>
              <a:t>🗣️ Facilitation tip.</a:t>
            </a:r>
            <a:r>
              <a:rPr lang="en-US" dirty="0"/>
              <a:t> You can model the use of the </a:t>
            </a:r>
            <a:r>
              <a:rPr lang="en-US" u="sng" dirty="0">
                <a:solidFill>
                  <a:schemeClr val="hlink"/>
                </a:solidFill>
                <a:hlinkClick r:id="rId4"/>
              </a:rPr>
              <a:t>Hemingway Editor</a:t>
            </a:r>
            <a:r>
              <a:rPr lang="en-US" u="sng" dirty="0">
                <a:solidFill>
                  <a:srgbClr val="2200CC"/>
                </a:solidFill>
              </a:rPr>
              <a:t>* </a:t>
            </a:r>
            <a:r>
              <a:rPr lang="en-US" dirty="0"/>
              <a:t>using examples from the Plain Language Act website. For example, copy and paste the “Before” language from the </a:t>
            </a:r>
            <a:r>
              <a:rPr lang="en-US" u="sng" dirty="0">
                <a:solidFill>
                  <a:schemeClr val="hlink"/>
                </a:solidFill>
                <a:hlinkClick r:id="rId5"/>
              </a:rPr>
              <a:t>Medicaid Eligibility example here</a:t>
            </a:r>
            <a:r>
              <a:rPr lang="en-US" u="sng" dirty="0">
                <a:solidFill>
                  <a:srgbClr val="2200CC"/>
                </a:solidFill>
              </a:rPr>
              <a:t>*</a:t>
            </a:r>
            <a:r>
              <a:rPr lang="en-US" dirty="0"/>
              <a:t> into the Editor. Then, showcase how the color coding can help to identify elements of written text that could be improved. Those can be great starting places for educators to figure out how and where to begin revising complex language. </a:t>
            </a:r>
            <a:endParaRPr dirty="0"/>
          </a:p>
          <a:p>
            <a:pPr marL="457200" lvl="0" indent="-298450" algn="l" rtl="0">
              <a:lnSpc>
                <a:spcPct val="100000"/>
              </a:lnSpc>
              <a:spcBef>
                <a:spcPts val="0"/>
              </a:spcBef>
              <a:spcAft>
                <a:spcPts val="0"/>
              </a:spcAft>
              <a:buSzPts val="1100"/>
              <a:buChar char="●"/>
            </a:pPr>
            <a:r>
              <a:rPr lang="en-US" dirty="0"/>
              <a:t>Next, share your Before and After with a peer. Spend a few minutes explaining which revisions you’ve made. Peers can offer feedback and suggestions to help continue revising and improving the text.</a:t>
            </a:r>
            <a:endParaRPr dirty="0"/>
          </a:p>
          <a:p>
            <a:pPr marL="914400" lvl="1" indent="-298450" algn="l" rtl="0">
              <a:lnSpc>
                <a:spcPct val="100000"/>
              </a:lnSpc>
              <a:spcBef>
                <a:spcPts val="0"/>
              </a:spcBef>
              <a:spcAft>
                <a:spcPts val="0"/>
              </a:spcAft>
              <a:buSzPts val="1100"/>
              <a:buChar char="○"/>
            </a:pPr>
            <a:r>
              <a:rPr lang="en-US" dirty="0"/>
              <a:t>Questions to consider as you review each other’s materials include:</a:t>
            </a:r>
            <a:endParaRPr dirty="0"/>
          </a:p>
          <a:p>
            <a:pPr marL="1371600" lvl="2" indent="-298450" algn="l" rtl="0">
              <a:lnSpc>
                <a:spcPct val="100000"/>
              </a:lnSpc>
              <a:spcBef>
                <a:spcPts val="0"/>
              </a:spcBef>
              <a:spcAft>
                <a:spcPts val="0"/>
              </a:spcAft>
              <a:buSzPts val="1100"/>
              <a:buChar char="■"/>
            </a:pPr>
            <a:r>
              <a:rPr lang="en-US" dirty="0"/>
              <a:t>How effectively does the revised resource simplify complex sentences and remove jargon? Discuss specific examples where the language has been clarified and made more accessible to a diverse audience.</a:t>
            </a:r>
            <a:endParaRPr dirty="0"/>
          </a:p>
          <a:p>
            <a:pPr marL="1371600" lvl="2" indent="-298450" algn="l" rtl="0">
              <a:lnSpc>
                <a:spcPct val="100000"/>
              </a:lnSpc>
              <a:spcBef>
                <a:spcPts val="0"/>
              </a:spcBef>
              <a:spcAft>
                <a:spcPts val="0"/>
              </a:spcAft>
              <a:buSzPts val="1100"/>
              <a:buChar char="■"/>
            </a:pPr>
            <a:r>
              <a:rPr lang="en-US" dirty="0"/>
              <a:t>In what ways does the revised resource demonstrate improved clarity of instructions? Identify any areas where confusion may still exist and offer suggestions for further enhancements.</a:t>
            </a:r>
            <a:endParaRPr dirty="0"/>
          </a:p>
          <a:p>
            <a:pPr marL="0" lvl="0" indent="0" algn="l" rtl="0">
              <a:lnSpc>
                <a:spcPct val="100000"/>
              </a:lnSpc>
              <a:spcBef>
                <a:spcPts val="0"/>
              </a:spcBef>
              <a:spcAft>
                <a:spcPts val="0"/>
              </a:spcAft>
              <a:buNone/>
            </a:pPr>
            <a:endParaRPr/>
          </a:p>
          <a:p>
            <a:pPr marL="158750" indent="0">
              <a:buNone/>
            </a:pPr>
            <a:r>
              <a:rPr lang="en-US" b="1" dirty="0"/>
              <a:t>Links:</a:t>
            </a:r>
            <a:endParaRPr lang="en-US" dirty="0"/>
          </a:p>
          <a:p>
            <a:pPr marL="330200" indent="-171450"/>
            <a:r>
              <a:rPr lang="en-US" dirty="0"/>
              <a:t>The Plain Language Act website: </a:t>
            </a:r>
            <a:r>
              <a:rPr lang="en-US" dirty="0">
                <a:hlinkClick r:id="rId6"/>
              </a:rPr>
              <a:t>https://www.plainlanguage.gov/examples/before-and-after/</a:t>
            </a:r>
            <a:endParaRPr lang="en-US"/>
          </a:p>
          <a:p>
            <a:pPr marL="330200" indent="-171450"/>
            <a:r>
              <a:rPr lang="en-US" dirty="0"/>
              <a:t>Hemingway Editor: </a:t>
            </a:r>
            <a:r>
              <a:rPr lang="en-US" dirty="0">
                <a:hlinkClick r:id="rId4"/>
              </a:rPr>
              <a:t>https://hemingwayapp.com/</a:t>
            </a:r>
            <a:r>
              <a:rPr lang="en-US" dirty="0"/>
              <a:t> </a:t>
            </a:r>
          </a:p>
          <a:p>
            <a:pPr marL="330200" indent="-171450"/>
            <a:r>
              <a:rPr lang="en-US" dirty="0"/>
              <a:t>Medicaid Eligibility example: </a:t>
            </a:r>
            <a:r>
              <a:rPr lang="en-US" dirty="0">
                <a:hlinkClick r:id="rId5"/>
              </a:rPr>
              <a:t>https://www.plainlanguage.gov/examples/before-and-after/medicaid-eligibility/</a:t>
            </a:r>
            <a:endParaRPr lang="en-US" dirty="0"/>
          </a:p>
          <a:p>
            <a:pPr marL="330200" lvl="0" indent="-171450" algn="l" rtl="0">
              <a:lnSpc>
                <a:spcPct val="100000"/>
              </a:lnSpc>
              <a:spcBef>
                <a:spcPts val="0"/>
              </a:spcBef>
              <a:spcAft>
                <a:spcPts val="0"/>
              </a:spcAft>
            </a:pPr>
            <a:endParaRPr lang="en-US"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indent="0">
              <a:buNone/>
            </a:pPr>
            <a:endParaRPr lang="en-US"/>
          </a:p>
          <a:p>
            <a:pPr marL="0" indent="0">
              <a:buNone/>
            </a:pPr>
            <a:endParaRPr lang="en-US"/>
          </a:p>
          <a:p>
            <a:pPr marL="0" indent="0">
              <a:buNone/>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49b4c1e200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249b4c1e200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10 minutes</a:t>
            </a:r>
            <a:br>
              <a:rPr lang="en-US">
                <a:solidFill>
                  <a:schemeClr val="dk1"/>
                </a:solidFill>
              </a:rPr>
            </a:br>
            <a:endParaRPr>
              <a:solidFill>
                <a:schemeClr val="dk1"/>
              </a:solidFill>
            </a:endParaRPr>
          </a:p>
          <a:p>
            <a:pPr marL="457200" lvl="0" indent="-298450" algn="l" rtl="0">
              <a:lnSpc>
                <a:spcPct val="100000"/>
              </a:lnSpc>
              <a:spcBef>
                <a:spcPts val="0"/>
              </a:spcBef>
              <a:spcAft>
                <a:spcPts val="0"/>
              </a:spcAft>
              <a:buSzPts val="1100"/>
              <a:buChar char="●"/>
            </a:pPr>
            <a:r>
              <a:rPr lang="en-US"/>
              <a:t>In groups, discuss these two questions:</a:t>
            </a:r>
            <a:endParaRPr/>
          </a:p>
          <a:p>
            <a:pPr marL="914400" lvl="1" indent="-298450" algn="l" rtl="0">
              <a:lnSpc>
                <a:spcPct val="100000"/>
              </a:lnSpc>
              <a:spcBef>
                <a:spcPts val="0"/>
              </a:spcBef>
              <a:spcAft>
                <a:spcPts val="0"/>
              </a:spcAft>
              <a:buSzPts val="1100"/>
              <a:buChar char="○"/>
            </a:pPr>
            <a:r>
              <a:rPr lang="en-US"/>
              <a:t>In what ways do you think digital tools can enhance the implementation of WCAG and UDL principles? </a:t>
            </a:r>
            <a:endParaRPr/>
          </a:p>
          <a:p>
            <a:pPr marL="1371600" lvl="2" indent="-298450" algn="l" rtl="0">
              <a:lnSpc>
                <a:spcPct val="100000"/>
              </a:lnSpc>
              <a:spcBef>
                <a:spcPts val="0"/>
              </a:spcBef>
              <a:spcAft>
                <a:spcPts val="0"/>
              </a:spcAft>
              <a:buSzPts val="1100"/>
              <a:buChar char="■"/>
            </a:pPr>
            <a:r>
              <a:rPr lang="en-US"/>
              <a:t>Share your thoughts and experiences on using specific tools and their effectiveness in supporting diverse learner needs and abilities.</a:t>
            </a:r>
            <a:endParaRPr/>
          </a:p>
          <a:p>
            <a:pPr marL="914400" lvl="1" indent="-298450" algn="l" rtl="0">
              <a:lnSpc>
                <a:spcPct val="100000"/>
              </a:lnSpc>
              <a:spcBef>
                <a:spcPts val="0"/>
              </a:spcBef>
              <a:spcAft>
                <a:spcPts val="0"/>
              </a:spcAft>
              <a:buSzPts val="1100"/>
              <a:buChar char="○"/>
            </a:pPr>
            <a:r>
              <a:rPr lang="en-US"/>
              <a:t>Reflecting on the revision activity we completed earlier, what challenges did you encounter when applying WCAG and UDL principles to improve the accessibility of the lesson plan or program resource? How did you address those challenges, and what strategies or resources did you find helpful? Share your insights and learnings with the group.</a:t>
            </a:r>
            <a:endParaRPr/>
          </a:p>
          <a:p>
            <a:pPr marL="457200" lvl="0" indent="-298450" algn="l" rtl="0">
              <a:lnSpc>
                <a:spcPct val="100000"/>
              </a:lnSpc>
              <a:spcBef>
                <a:spcPts val="0"/>
              </a:spcBef>
              <a:spcAft>
                <a:spcPts val="0"/>
              </a:spcAft>
              <a:buSzPts val="1100"/>
              <a:buChar char="●"/>
            </a:pPr>
            <a:r>
              <a:rPr lang="en-US"/>
              <a:t>After 5 minutes of discussion, encourage groups to share highlights of the conversation</a:t>
            </a:r>
            <a:endParaRPr/>
          </a:p>
          <a:p>
            <a:pPr marL="457200" lvl="0" indent="-298450" algn="l" rtl="0">
              <a:lnSpc>
                <a:spcPct val="100000"/>
              </a:lnSpc>
              <a:spcBef>
                <a:spcPts val="0"/>
              </a:spcBef>
              <a:spcAft>
                <a:spcPts val="0"/>
              </a:spcAft>
              <a:buSzPts val="1100"/>
              <a:buChar char="●"/>
            </a:pPr>
            <a:r>
              <a:rPr lang="en-US"/>
              <a:t>As each group talks, take note of any specific ideas that you can highlight as an opportunity to help educators continue envisioning ways to support accessibility</a:t>
            </a:r>
            <a:endParaRPr/>
          </a:p>
          <a:p>
            <a:pPr marL="914400" lvl="1" indent="-298450" algn="l" rtl="0">
              <a:lnSpc>
                <a:spcPct val="100000"/>
              </a:lnSpc>
              <a:spcBef>
                <a:spcPts val="0"/>
              </a:spcBef>
              <a:spcAft>
                <a:spcPts val="0"/>
              </a:spcAft>
              <a:buSzPts val="1100"/>
              <a:buChar char="○"/>
            </a:pPr>
            <a:r>
              <a:rPr lang="en-US"/>
              <a:t>The goal here is to inspire the group to want to continue working on accessibility after the session by emphasizing specific ideas that help educators develop a vision of where to go after the session ends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41256b7583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5 minutes</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a:t>Spend a few minutes reviewing key concepts from the session, including suggestions for continuing to learn about both frameworks:</a:t>
            </a:r>
          </a:p>
          <a:p>
            <a:pPr marL="0" lvl="0" indent="0" algn="l" rtl="0">
              <a:lnSpc>
                <a:spcPct val="100000"/>
              </a:lnSpc>
              <a:spcBef>
                <a:spcPts val="0"/>
              </a:spcBef>
              <a:spcAft>
                <a:spcPts val="0"/>
              </a:spcAft>
              <a:buSzPts val="1100"/>
              <a:buNone/>
            </a:pPr>
            <a:endParaRPr lang="en-US"/>
          </a:p>
          <a:p>
            <a:pPr marL="457200" lvl="0" indent="-298450" algn="l" rtl="0">
              <a:lnSpc>
                <a:spcPct val="100000"/>
              </a:lnSpc>
              <a:spcBef>
                <a:spcPts val="0"/>
              </a:spcBef>
              <a:spcAft>
                <a:spcPts val="0"/>
              </a:spcAft>
              <a:buSzPts val="1100"/>
              <a:buChar char="●"/>
            </a:pPr>
            <a:r>
              <a:rPr lang="en-US"/>
              <a:t>Today, we explored two important frameworks for creating inclusive and accessible learning experiences: Web Content Accessibility Guidelines (WCAG) and Universal Design for Learning (UDL). Let's recap the key concepts:</a:t>
            </a:r>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b="1"/>
              <a:t>WCAG</a:t>
            </a:r>
            <a:r>
              <a:rPr lang="en-US"/>
              <a:t>:</a:t>
            </a:r>
          </a:p>
          <a:p>
            <a:pPr marL="457200" lvl="0" indent="-298450" algn="l" rtl="0">
              <a:lnSpc>
                <a:spcPct val="100000"/>
              </a:lnSpc>
              <a:spcBef>
                <a:spcPts val="0"/>
              </a:spcBef>
              <a:spcAft>
                <a:spcPts val="0"/>
              </a:spcAft>
              <a:buSzPts val="1100"/>
              <a:buChar char="●"/>
            </a:pPr>
            <a:r>
              <a:rPr lang="en-US"/>
              <a:t>WCAG is a set of guidelines that provide standards for making digital content accessible to individuals with disabilities.</a:t>
            </a:r>
          </a:p>
          <a:p>
            <a:pPr marL="457200" lvl="0" indent="-298450" algn="l" rtl="0">
              <a:lnSpc>
                <a:spcPct val="100000"/>
              </a:lnSpc>
              <a:spcBef>
                <a:spcPts val="0"/>
              </a:spcBef>
              <a:spcAft>
                <a:spcPts val="0"/>
              </a:spcAft>
              <a:buSzPts val="1100"/>
              <a:buChar char="●"/>
            </a:pPr>
            <a:r>
              <a:rPr lang="en-US"/>
              <a:t>Key principles of WCAG include perceivable content (ensuring information can be perceived through multiple senses), operable content (ensuring content can be interacted with using various input methods), understandable content (ensuring content is clear and easy to comprehend), and robust content (ensuring content can be interpreted by a wide range of technologies).</a:t>
            </a:r>
          </a:p>
          <a:p>
            <a:pPr marL="457200" lvl="0" indent="-298450" algn="l" rtl="0">
              <a:lnSpc>
                <a:spcPct val="100000"/>
              </a:lnSpc>
              <a:spcBef>
                <a:spcPts val="0"/>
              </a:spcBef>
              <a:spcAft>
                <a:spcPts val="0"/>
              </a:spcAft>
              <a:buSzPts val="1100"/>
              <a:buChar char="●"/>
            </a:pPr>
            <a:r>
              <a:rPr lang="en-US"/>
              <a:t>Applying WCAG principles involves techniques such as providing alternative text for images, adding captions to videos, and structuring content using proper headings and labels.</a:t>
            </a:r>
          </a:p>
          <a:p>
            <a:pPr marL="457200" lvl="0" indent="-298450" algn="l" rtl="0">
              <a:lnSpc>
                <a:spcPct val="100000"/>
              </a:lnSpc>
              <a:spcBef>
                <a:spcPts val="0"/>
              </a:spcBef>
              <a:spcAft>
                <a:spcPts val="0"/>
              </a:spcAft>
              <a:buClr>
                <a:schemeClr val="dk1"/>
              </a:buClr>
              <a:buSzPts val="1100"/>
              <a:buChar char="●"/>
            </a:pPr>
            <a:r>
              <a:rPr lang="en-US">
                <a:solidFill>
                  <a:schemeClr val="dk1"/>
                </a:solidFill>
              </a:rPr>
              <a:t>The Plain Language Act promotes the use of clear and simple language in government communications to enhance understanding and accessibility.</a:t>
            </a:r>
          </a:p>
          <a:p>
            <a:pPr lvl="1">
              <a:buClr>
                <a:schemeClr val="dk1"/>
              </a:buClr>
            </a:pPr>
            <a:r>
              <a:rPr lang="en-US" b="1" dirty="0">
                <a:solidFill>
                  <a:schemeClr val="dk1"/>
                </a:solidFill>
              </a:rPr>
              <a:t>💻 Digital Connection</a:t>
            </a:r>
            <a:r>
              <a:rPr lang="en-US" dirty="0">
                <a:solidFill>
                  <a:schemeClr val="dk1"/>
                </a:solidFill>
              </a:rPr>
              <a:t>: </a:t>
            </a:r>
            <a:r>
              <a:rPr lang="en-US" u="sng">
                <a:solidFill>
                  <a:schemeClr val="hlink"/>
                </a:solidFill>
                <a:hlinkClick r:id="rId3"/>
              </a:rPr>
              <a:t>The Plain Language Act website</a:t>
            </a:r>
            <a:r>
              <a:rPr lang="en-US" u="sng">
                <a:solidFill>
                  <a:srgbClr val="2200CC"/>
                </a:solidFill>
              </a:rPr>
              <a:t>*</a:t>
            </a:r>
            <a:r>
              <a:rPr lang="en-US">
                <a:solidFill>
                  <a:schemeClr val="dk1"/>
                </a:solidFill>
              </a:rPr>
              <a:t> includes several examples and non-examples of clear and simple language, including “before and after” so people can compare and contrast how applying the PLA can change a user experience </a:t>
            </a:r>
            <a:endParaRPr lang="en-US"/>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b="1"/>
              <a:t>UDL</a:t>
            </a:r>
          </a:p>
          <a:p>
            <a:pPr marL="457200" lvl="0" indent="-298450" algn="l" rtl="0">
              <a:lnSpc>
                <a:spcPct val="100000"/>
              </a:lnSpc>
              <a:spcBef>
                <a:spcPts val="0"/>
              </a:spcBef>
              <a:spcAft>
                <a:spcPts val="0"/>
              </a:spcAft>
              <a:buSzPts val="1100"/>
              <a:buChar char="●"/>
            </a:pPr>
            <a:r>
              <a:rPr lang="en-US"/>
              <a:t>UDL is a framework that promotes designing learning experiences that address the diverse needs and preferences of all learners.</a:t>
            </a:r>
          </a:p>
          <a:p>
            <a:pPr marL="457200" lvl="0" indent="-298450" algn="l" rtl="0">
              <a:lnSpc>
                <a:spcPct val="100000"/>
              </a:lnSpc>
              <a:spcBef>
                <a:spcPts val="0"/>
              </a:spcBef>
              <a:spcAft>
                <a:spcPts val="0"/>
              </a:spcAft>
              <a:buSzPts val="1100"/>
              <a:buChar char="●"/>
            </a:pPr>
            <a:r>
              <a:rPr lang="en-US"/>
              <a:t>UDL emphasizes providing multiple means of engagement (varied options for motivation and interest), multiple means of representation (presenting information in diverse formats), and multiple means of action and expression (providing options for learners to demonstrate their knowledge and skills).</a:t>
            </a:r>
          </a:p>
          <a:p>
            <a:r>
              <a:rPr lang="en-US"/>
              <a:t>By implementing UDL, we create inclusive learning environments that accommodate learner variability and enhance accessibility for learners to become lifelon</a:t>
            </a:r>
            <a:r>
              <a:rPr lang="en-U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1"/>
                  </a:ext>
                </a:extLst>
              </a:rPr>
              <a:t>g, self-directed learners.</a:t>
            </a:r>
            <a:endParaRPr lang="en-US"/>
          </a:p>
          <a:p>
            <a:pPr marL="0" lvl="0" indent="0" algn="l" rtl="0">
              <a:lnSpc>
                <a:spcPct val="100000"/>
              </a:lnSpc>
              <a:spcBef>
                <a:spcPts val="0"/>
              </a:spcBef>
              <a:spcAft>
                <a:spcPts val="0"/>
              </a:spcAft>
              <a:buSzPts val="1100"/>
              <a:buNone/>
            </a:pPr>
            <a:endParaRPr lang="en-US"/>
          </a:p>
          <a:p>
            <a:pPr marL="0" lvl="0" indent="0" algn="l" rtl="0">
              <a:lnSpc>
                <a:spcPct val="100000"/>
              </a:lnSpc>
              <a:spcBef>
                <a:spcPts val="0"/>
              </a:spcBef>
              <a:spcAft>
                <a:spcPts val="0"/>
              </a:spcAft>
              <a:buSzPts val="1100"/>
              <a:buNone/>
            </a:pPr>
            <a:r>
              <a:rPr lang="en-US" b="1"/>
              <a:t>Suggestions for continued learning</a:t>
            </a:r>
          </a:p>
          <a:p>
            <a:r>
              <a:rPr lang="en-US" u="sng">
                <a:solidFill>
                  <a:schemeClr val="hlink"/>
                </a:solidFill>
                <a:hlinkClick r:id="rId4"/>
              </a:rPr>
              <a:t>W3C Web Accessibility Initiative (WAI) website</a:t>
            </a:r>
            <a:r>
              <a:rPr lang="en-US" u="sng">
                <a:solidFill>
                  <a:srgbClr val="2200CC"/>
                </a:solidFill>
              </a:rPr>
              <a:t>*</a:t>
            </a:r>
            <a:r>
              <a:rPr lang="en-US"/>
              <a:t>: Provides comprehensive information about WCAG and related accessibility topics, including tutorials, techniques, and resources.</a:t>
            </a:r>
          </a:p>
          <a:p>
            <a:r>
              <a:rPr lang="en-US" u="sng" dirty="0">
                <a:solidFill>
                  <a:schemeClr val="hlink"/>
                </a:solidFill>
                <a:hlinkClick r:id="rId5"/>
              </a:rPr>
              <a:t>CAST's UDL Guidelines</a:t>
            </a:r>
            <a:r>
              <a:rPr lang="en-US" u="sng">
                <a:solidFill>
                  <a:srgbClr val="2200CC"/>
                </a:solidFill>
              </a:rPr>
              <a:t>*</a:t>
            </a:r>
            <a:r>
              <a:rPr lang="en-US" dirty="0"/>
              <a:t>: Offers detailed guidelines and examples for applying the principles of UDL in educational settings.</a:t>
            </a:r>
          </a:p>
          <a:p>
            <a:pPr marL="457200" lvl="0" indent="-298450" algn="l" rtl="0">
              <a:lnSpc>
                <a:spcPct val="100000"/>
              </a:lnSpc>
              <a:spcBef>
                <a:spcPts val="0"/>
              </a:spcBef>
              <a:spcAft>
                <a:spcPts val="0"/>
              </a:spcAft>
              <a:buSzPts val="1100"/>
              <a:buChar char="●"/>
            </a:pPr>
            <a:r>
              <a:rPr lang="en-US"/>
              <a:t>Explore OTAN’s self-paced course in Canvas.</a:t>
            </a:r>
          </a:p>
          <a:p>
            <a:pPr marL="457200" lvl="0" indent="-298450" algn="l" rtl="0">
              <a:lnSpc>
                <a:spcPct val="100000"/>
              </a:lnSpc>
              <a:spcBef>
                <a:spcPts val="0"/>
              </a:spcBef>
              <a:spcAft>
                <a:spcPts val="0"/>
              </a:spcAft>
              <a:buSzPts val="1100"/>
              <a:buChar char="●"/>
            </a:pPr>
            <a:r>
              <a:rPr lang="en-US"/>
              <a:t>Connect with professional communities: Engage with educators and accessibility professionals through online forums, social media groups, and conferences to share ideas and best practices.</a:t>
            </a:r>
          </a:p>
          <a:p>
            <a:pPr marL="0" lvl="0" indent="0" algn="l" rtl="0">
              <a:lnSpc>
                <a:spcPct val="100000"/>
              </a:lnSpc>
              <a:spcBef>
                <a:spcPts val="0"/>
              </a:spcBef>
              <a:spcAft>
                <a:spcPts val="0"/>
              </a:spcAft>
              <a:buSzPts val="1100"/>
              <a:buNone/>
            </a:pPr>
            <a:endParaRPr lang="en-US" b="1"/>
          </a:p>
          <a:p>
            <a:pPr marL="158750" indent="0">
              <a:buNone/>
            </a:pPr>
            <a:r>
              <a:rPr lang="en-US" b="1"/>
              <a:t>Links:</a:t>
            </a:r>
            <a:endParaRPr lang="en-US"/>
          </a:p>
          <a:p>
            <a:pPr marL="330200" indent="-171450"/>
            <a:r>
              <a:rPr lang="en-US"/>
              <a:t>The Plain Language Act website: </a:t>
            </a:r>
            <a:r>
              <a:rPr lang="en-US" dirty="0">
                <a:hlinkClick r:id="rId3"/>
              </a:rPr>
              <a:t>https://www.plainlanguage.gov/examples/before-and-after/</a:t>
            </a:r>
            <a:endParaRPr lang="en-US"/>
          </a:p>
          <a:p>
            <a:pPr marL="330200" indent="-171450"/>
            <a:r>
              <a:rPr lang="en-US" dirty="0"/>
              <a:t>W3C Web Accessibility Initiative website: </a:t>
            </a:r>
            <a:r>
              <a:rPr lang="en-US" dirty="0">
                <a:hlinkClick r:id="rId4"/>
              </a:rPr>
              <a:t>https://www.w3.org/WAI/</a:t>
            </a:r>
          </a:p>
          <a:p>
            <a:pPr marL="330200" indent="-171450"/>
            <a:r>
              <a:rPr lang="en-US"/>
              <a:t>CAST's UDL Guidelines: </a:t>
            </a:r>
            <a:r>
              <a:rPr lang="en-US">
                <a:hlinkClick r:id="rId5"/>
              </a:rPr>
              <a:t>https://udlguidelines.cast.org/</a:t>
            </a:r>
            <a:r>
              <a:rPr lang="en-US"/>
              <a:t> </a:t>
            </a:r>
            <a:endParaRPr lang="en-US" dirty="0"/>
          </a:p>
          <a:p>
            <a:pPr marL="0" indent="0">
              <a:buNone/>
            </a:pPr>
            <a:endParaRPr lang="en-US" b="1" dirty="0"/>
          </a:p>
        </p:txBody>
      </p:sp>
      <p:sp>
        <p:nvSpPr>
          <p:cNvPr id="120" name="Google Shape;120;g241256b758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509d0f91e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g2509d0f91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249b4c1e20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g249b4c1e200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 = 1 minute</a:t>
            </a:r>
            <a:br>
              <a:rPr lang="en-US" dirty="0"/>
            </a:br>
            <a:endParaRPr>
              <a:solidFill>
                <a:schemeClr val="dk1"/>
              </a:solidFill>
            </a:endParaRPr>
          </a:p>
          <a:p>
            <a:pPr marL="457200" lvl="0" indent="-298450" algn="l" rtl="0">
              <a:lnSpc>
                <a:spcPct val="100000"/>
              </a:lnSpc>
              <a:spcBef>
                <a:spcPts val="0"/>
              </a:spcBef>
              <a:spcAft>
                <a:spcPts val="0"/>
              </a:spcAft>
              <a:buSzPts val="1100"/>
              <a:buChar char="●"/>
            </a:pPr>
            <a:r>
              <a:rPr lang="en-US" dirty="0"/>
              <a:t>Welcome the group to the session on the principles of Web Content Accessibility Guidelines (WCAG) and Universal Design for Learning (UDL) and their significance in creating inclusive digital learning environments.</a:t>
            </a:r>
            <a:endParaRPr dirty="0"/>
          </a:p>
          <a:p>
            <a:pPr lvl="1"/>
            <a:r>
              <a:rPr lang="en-US" b="1" dirty="0">
                <a:solidFill>
                  <a:schemeClr val="dk1"/>
                </a:solidFill>
              </a:rPr>
              <a:t>📄Reference to </a:t>
            </a:r>
            <a:r>
              <a:rPr lang="en-US" b="1" u="sng" dirty="0">
                <a:solidFill>
                  <a:srgbClr val="1155CC"/>
                </a:solidFill>
                <a:hlinkClick r:id="rId3">
                  <a:extLst>
                    <a:ext uri="{A12FA001-AC4F-418D-AE19-62706E023703}">
                      <ahyp:hlinkClr xmlns:ahyp="http://schemas.microsoft.com/office/drawing/2018/hyperlinkcolor" val="tx"/>
                    </a:ext>
                  </a:extLst>
                </a:hlinkClick>
              </a:rPr>
              <a:t>DLG</a:t>
            </a:r>
            <a:r>
              <a:rPr lang="en-US" b="1" u="sng" dirty="0">
                <a:solidFill>
                  <a:srgbClr val="1155CC"/>
                </a:solidFill>
              </a:rPr>
              <a:t>*</a:t>
            </a:r>
            <a:r>
              <a:rPr lang="en-US" dirty="0">
                <a:solidFill>
                  <a:schemeClr val="dk1"/>
                </a:solidFill>
              </a:rPr>
              <a:t>.</a:t>
            </a:r>
            <a:r>
              <a:rPr lang="en-US" dirty="0"/>
              <a:t> Today’s session and activity are focused on Chapter 2 of the Digital Learning Guidance, which is published as a PDF on the OTAN site alongside a self-paced course in Canvas where you can explore these ideas in more depth.</a:t>
            </a:r>
            <a:endParaRPr dirty="0"/>
          </a:p>
          <a:p>
            <a:pPr marL="457200" lvl="0" indent="-298450" algn="l" rtl="0">
              <a:lnSpc>
                <a:spcPct val="100000"/>
              </a:lnSpc>
              <a:spcBef>
                <a:spcPts val="0"/>
              </a:spcBef>
              <a:spcAft>
                <a:spcPts val="0"/>
              </a:spcAft>
              <a:buSzPts val="1100"/>
              <a:buChar char="●"/>
            </a:pPr>
            <a:r>
              <a:rPr lang="en-US" dirty="0"/>
              <a:t>Introduce today’s focus = exploring WCAG and UDL frameworks and how they can help us in designing accessible and inclusive learning experiences</a:t>
            </a:r>
            <a:endParaRPr dirty="0"/>
          </a:p>
          <a:p>
            <a:pPr marL="457200" lvl="0" indent="-298450" algn="l" rtl="0">
              <a:lnSpc>
                <a:spcPct val="100000"/>
              </a:lnSpc>
              <a:spcBef>
                <a:spcPts val="0"/>
              </a:spcBef>
              <a:spcAft>
                <a:spcPts val="0"/>
              </a:spcAft>
              <a:buSzPts val="1100"/>
              <a:buChar char="●"/>
            </a:pPr>
            <a:r>
              <a:rPr lang="en-US" dirty="0"/>
              <a:t>Review today’s objectives:	</a:t>
            </a:r>
            <a:endParaRPr dirty="0"/>
          </a:p>
          <a:p>
            <a:pPr marL="914400" lvl="1" indent="-298450" algn="l" rtl="0">
              <a:lnSpc>
                <a:spcPct val="100000"/>
              </a:lnSpc>
              <a:spcBef>
                <a:spcPts val="0"/>
              </a:spcBef>
              <a:spcAft>
                <a:spcPts val="0"/>
              </a:spcAft>
              <a:buSzPts val="1100"/>
              <a:buChar char="○"/>
            </a:pPr>
            <a:r>
              <a:rPr lang="en-US" dirty="0"/>
              <a:t>Understand and explain the principles of the Web Content Accessibility Guidelines (WCAG) and Universal Design for Learning (UDL)</a:t>
            </a:r>
            <a:endParaRPr dirty="0"/>
          </a:p>
          <a:p>
            <a:pPr marL="914400" lvl="1" indent="-298450" algn="l" rtl="0">
              <a:lnSpc>
                <a:spcPct val="100000"/>
              </a:lnSpc>
              <a:spcBef>
                <a:spcPts val="0"/>
              </a:spcBef>
              <a:spcAft>
                <a:spcPts val="0"/>
              </a:spcAft>
              <a:buSzPts val="1100"/>
              <a:buChar char="○"/>
            </a:pPr>
            <a:r>
              <a:rPr lang="en-US" dirty="0"/>
              <a:t>Apply WCAG and UDL principles in the design of digital learning materials</a:t>
            </a:r>
            <a:endParaRPr dirty="0"/>
          </a:p>
          <a:p>
            <a:pPr marL="914400" lvl="1" indent="-298450" algn="l" rtl="0">
              <a:lnSpc>
                <a:spcPct val="100000"/>
              </a:lnSpc>
              <a:spcBef>
                <a:spcPts val="0"/>
              </a:spcBef>
              <a:spcAft>
                <a:spcPts val="0"/>
              </a:spcAft>
              <a:buSzPts val="1100"/>
              <a:buChar char="○"/>
            </a:pPr>
            <a:r>
              <a:rPr lang="en-US" dirty="0"/>
              <a:t>Use specific digital tools effectively to enhance accessibility and inclusivity in digital learning materials</a:t>
            </a:r>
            <a:endParaRPr dirty="0"/>
          </a:p>
          <a:p>
            <a:pPr marL="457200" lvl="0" indent="-298450" algn="l" rtl="0">
              <a:lnSpc>
                <a:spcPct val="100000"/>
              </a:lnSpc>
              <a:spcBef>
                <a:spcPts val="0"/>
              </a:spcBef>
              <a:spcAft>
                <a:spcPts val="0"/>
              </a:spcAft>
              <a:buSzPts val="1100"/>
              <a:buChar char="●"/>
            </a:pPr>
            <a:r>
              <a:rPr lang="en-US" dirty="0"/>
              <a:t>By the end of this session, we will have a solid foundation in WCAG and UDL, practical skills to apply these principles in your instructional design, and knowledge of digital tools that can further enhance accessibility and inclusivity in digital learning materials.</a:t>
            </a:r>
          </a:p>
          <a:p>
            <a:pPr marL="158750" indent="0">
              <a:buNone/>
            </a:pPr>
            <a:endParaRPr lang="en-US" dirty="0"/>
          </a:p>
          <a:p>
            <a:pPr marL="158750" indent="0">
              <a:buNone/>
            </a:pPr>
            <a:r>
              <a:rPr lang="en-US" b="1" dirty="0"/>
              <a:t>Links:</a:t>
            </a:r>
          </a:p>
          <a:p>
            <a:pPr marL="330200" indent="-171450"/>
            <a:r>
              <a:rPr lang="en-US" dirty="0"/>
              <a:t>DLG Chapter 2: </a:t>
            </a:r>
            <a:r>
              <a:rPr lang="en-US" dirty="0">
                <a:hlinkClick r:id="rId4"/>
              </a:rPr>
              <a:t>https://otan.us/media/tysjmzko/ca_adult-learning-guide_081822-a11y.pdf#page=30</a:t>
            </a:r>
            <a:r>
              <a:rPr lang="en-US" dirty="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241256b7583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 minute</a:t>
            </a:r>
            <a:br>
              <a:rPr lang="en-US"/>
            </a:br>
            <a:endParaRPr/>
          </a:p>
          <a:p>
            <a:r>
              <a:rPr lang="en-US"/>
              <a:t>Today’s agenda includes opportunities to explore accessibility ideas, to brainstorm with peers/colleagues, and to spend time applying key principles of adult learning into our classrooms and programs. </a:t>
            </a:r>
          </a:p>
          <a:p>
            <a:pPr marL="914400" lvl="1" indent="-298450" algn="l" rtl="0">
              <a:lnSpc>
                <a:spcPct val="100000"/>
              </a:lnSpc>
              <a:spcBef>
                <a:spcPts val="0"/>
              </a:spcBef>
              <a:spcAft>
                <a:spcPts val="0"/>
              </a:spcAft>
              <a:buSzPts val="1100"/>
              <a:buChar char="○"/>
            </a:pPr>
            <a:r>
              <a:rPr lang="en-US"/>
              <a:t>We will begin by reflecting on the significance of accessibility and inclusivity in the context of digital learning. We'll explore why it is crucial to design learning experiences that cater to the diverse needs and abilities of our learners.</a:t>
            </a:r>
            <a:endParaRPr/>
          </a:p>
          <a:p>
            <a:pPr marL="914400" lvl="1" indent="-298450" algn="l" rtl="0">
              <a:lnSpc>
                <a:spcPct val="100000"/>
              </a:lnSpc>
              <a:spcBef>
                <a:spcPts val="0"/>
              </a:spcBef>
              <a:spcAft>
                <a:spcPts val="0"/>
              </a:spcAft>
              <a:buSzPts val="1100"/>
              <a:buChar char="○"/>
            </a:pPr>
            <a:r>
              <a:rPr lang="en-US"/>
              <a:t>Next, we will dive into the principles of WCAG and UDL. We'll gain a deeper understanding of each framework, exploring how they provide guidance and best practices for creating accessible and inclusive learning materials and environments.</a:t>
            </a:r>
            <a:endParaRPr/>
          </a:p>
          <a:p>
            <a:pPr marL="914400" lvl="1" indent="-298450" algn="l" rtl="0">
              <a:lnSpc>
                <a:spcPct val="100000"/>
              </a:lnSpc>
              <a:spcBef>
                <a:spcPts val="0"/>
              </a:spcBef>
              <a:spcAft>
                <a:spcPts val="0"/>
              </a:spcAft>
              <a:buSzPts val="1100"/>
              <a:buChar char="○"/>
            </a:pPr>
            <a:r>
              <a:rPr lang="en-US"/>
              <a:t>We’ll also practice using specific digital tools that can enhance accessibility in our learning materials. We'll explore how these tools can support different aspects of accessibility and provide practical examples of their usage.</a:t>
            </a:r>
            <a:endParaRPr/>
          </a:p>
          <a:p>
            <a:pPr marL="914400" lvl="1" indent="-298450" algn="l" rtl="0">
              <a:lnSpc>
                <a:spcPct val="100000"/>
              </a:lnSpc>
              <a:spcBef>
                <a:spcPts val="0"/>
              </a:spcBef>
              <a:spcAft>
                <a:spcPts val="0"/>
              </a:spcAft>
              <a:buSzPts val="1100"/>
              <a:buChar char="○"/>
            </a:pPr>
            <a:r>
              <a:rPr lang="en-US"/>
              <a:t>With those tools, we’ll revise a sample lesson plan or program resource for accessibility.</a:t>
            </a:r>
            <a:endParaRPr/>
          </a:p>
          <a:p>
            <a:pPr lvl="1"/>
            <a:r>
              <a:rPr lang="en-US"/>
              <a:t>Lastly, we’ll engage in a discussion about the application of WCAG and UDL in real-world scenarios. </a:t>
            </a:r>
          </a:p>
        </p:txBody>
      </p:sp>
      <p:sp>
        <p:nvSpPr>
          <p:cNvPr id="53" name="Google Shape;53;g241256b758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41256b7583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 = 10 minutes</a:t>
            </a:r>
          </a:p>
          <a:p>
            <a:pPr marL="0" lvl="0" indent="0" algn="l" rtl="0">
              <a:lnSpc>
                <a:spcPct val="115000"/>
              </a:lnSpc>
              <a:spcBef>
                <a:spcPts val="0"/>
              </a:spcBef>
              <a:spcAft>
                <a:spcPts val="0"/>
              </a:spcAft>
              <a:buClr>
                <a:schemeClr val="dk1"/>
              </a:buClr>
              <a:buSzPts val="1100"/>
              <a:buFont typeface="Arial"/>
              <a:buNone/>
            </a:pPr>
            <a:endParaRPr lang="en-US">
              <a:solidFill>
                <a:schemeClr val="dk1"/>
              </a:solidFill>
            </a:endParaRPr>
          </a:p>
          <a:p>
            <a:pPr marL="0" indent="0">
              <a:lnSpc>
                <a:spcPct val="115000"/>
              </a:lnSpc>
              <a:buNone/>
            </a:pPr>
            <a:r>
              <a:rPr lang="en-US" b="1" dirty="0">
                <a:solidFill>
                  <a:schemeClr val="dk1"/>
                </a:solidFill>
              </a:rPr>
              <a:t>🗣️ Facilitation tip.</a:t>
            </a:r>
            <a:r>
              <a:rPr lang="en-US" dirty="0">
                <a:solidFill>
                  <a:schemeClr val="dk1"/>
                </a:solidFill>
              </a:rPr>
              <a:t> The purpose of this warm-up activity is to foster a collaborative and supportive environment, encouraging open dialogue and knowledge-sharing. There is no “right” or “wrong” answer, which is important to emphasize.</a:t>
            </a:r>
          </a:p>
          <a:p>
            <a:pPr marL="0" lvl="0" indent="0" algn="l" rtl="0">
              <a:lnSpc>
                <a:spcPct val="115000"/>
              </a:lnSpc>
              <a:spcBef>
                <a:spcPts val="0"/>
              </a:spcBef>
              <a:spcAft>
                <a:spcPts val="0"/>
              </a:spcAft>
              <a:buClr>
                <a:schemeClr val="dk1"/>
              </a:buClr>
              <a:buSzPts val="1100"/>
              <a:buFont typeface="Arial"/>
              <a:buNone/>
            </a:pPr>
            <a:endParaRPr lang="en-US">
              <a:solidFill>
                <a:schemeClr val="dk1"/>
              </a:solidFill>
            </a:endParaRPr>
          </a:p>
          <a:p>
            <a:pPr marL="457200" lvl="0" indent="-298450" algn="l" rtl="0">
              <a:lnSpc>
                <a:spcPct val="115000"/>
              </a:lnSpc>
              <a:spcBef>
                <a:spcPts val="0"/>
              </a:spcBef>
              <a:spcAft>
                <a:spcPts val="0"/>
              </a:spcAft>
              <a:buClr>
                <a:schemeClr val="dk1"/>
              </a:buClr>
              <a:buSzPts val="1100"/>
              <a:buChar char="●"/>
            </a:pPr>
            <a:r>
              <a:rPr lang="en-US" dirty="0">
                <a:solidFill>
                  <a:schemeClr val="dk1"/>
                </a:solidFill>
              </a:rPr>
              <a:t>We'll start with a warm-up activity focused on digital tools. We want to tap into your experiences as educators and gather insights on the tools your students have found both easy and challenging to use. This discussion will help us explore the role of digital tools in creating inclusive and accessible learning environments.</a:t>
            </a:r>
          </a:p>
          <a:p>
            <a:pPr lvl="1">
              <a:lnSpc>
                <a:spcPct val="115000"/>
              </a:lnSpc>
              <a:buClr>
                <a:schemeClr val="dk1"/>
              </a:buClr>
            </a:pPr>
            <a:r>
              <a:rPr lang="en-US" dirty="0">
                <a:solidFill>
                  <a:schemeClr val="dk1"/>
                </a:solidFill>
              </a:rPr>
              <a:t>💻 </a:t>
            </a:r>
            <a:r>
              <a:rPr lang="en-US" b="1" dirty="0">
                <a:solidFill>
                  <a:schemeClr val="dk1"/>
                </a:solidFill>
              </a:rPr>
              <a:t>Digital tools connection. </a:t>
            </a:r>
            <a:r>
              <a:rPr lang="en-US" dirty="0">
                <a:solidFill>
                  <a:schemeClr val="dk1"/>
                </a:solidFill>
              </a:rPr>
              <a:t>Be sure to set-up the </a:t>
            </a:r>
            <a:r>
              <a:rPr lang="en-US" u="sng" dirty="0">
                <a:solidFill>
                  <a:schemeClr val="hlink"/>
                </a:solidFill>
                <a:hlinkClick r:id="rId3"/>
              </a:rPr>
              <a:t>Mentimeter Q&amp;A session</a:t>
            </a:r>
            <a:r>
              <a:rPr lang="en-US" u="sng" dirty="0">
                <a:solidFill>
                  <a:srgbClr val="2200CC"/>
                </a:solidFill>
              </a:rPr>
              <a:t>*.</a:t>
            </a:r>
            <a:r>
              <a:rPr lang="en-US" dirty="0">
                <a:solidFill>
                  <a:schemeClr val="dk1"/>
                </a:solidFill>
              </a:rPr>
              <a:t> before the session and add the link/code </a:t>
            </a:r>
            <a:r>
              <a:rPr lang="en-US" dirty="0">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3"/>
                  </a:ext>
                </a:extLst>
              </a:rPr>
              <a:t>to the speaker notes and to the slide for easy reference*.</a:t>
            </a:r>
            <a:r>
              <a:rPr lang="en-US" dirty="0">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rPr>
              <a:t> (🚩Note</a:t>
            </a:r>
            <a:r>
              <a:rPr lang="en-US" dirty="0">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rPr>
              <a:t> that you’ll need to create an account to use this </a:t>
            </a:r>
            <a:r>
              <a:rPr lang="en-US" dirty="0">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
                  </a:ext>
                </a:extLst>
              </a:rPr>
              <a:t>feature</a:t>
            </a:r>
            <a:r>
              <a:rPr lang="en-US" dirty="0">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7"/>
                  </a:ext>
                </a:extLst>
              </a:rPr>
              <a:t>). </a:t>
            </a:r>
            <a:endParaRPr lang="en-US" dirty="0">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8"/>
                </a:ext>
              </a:extLst>
            </a:endParaRPr>
          </a:p>
          <a:p>
            <a:pPr marL="457200" lvl="0" indent="-298450" algn="l" rtl="0">
              <a:lnSpc>
                <a:spcPct val="115000"/>
              </a:lnSpc>
              <a:spcBef>
                <a:spcPts val="0"/>
              </a:spcBef>
              <a:spcAft>
                <a:spcPts val="0"/>
              </a:spcAft>
              <a:buClr>
                <a:schemeClr val="dk1"/>
              </a:buClr>
              <a:buSzPts val="1100"/>
              <a:buChar char="●"/>
            </a:pPr>
            <a:r>
              <a:rPr lang="en-US" dirty="0">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
                  </a:ext>
                </a:extLst>
              </a:rPr>
              <a:t>Navigate to </a:t>
            </a:r>
            <a:r>
              <a:rPr lang="en-US" dirty="0" err="1">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
                  </a:ext>
                </a:extLst>
              </a:rPr>
              <a:t>Mentimeter</a:t>
            </a:r>
            <a:r>
              <a:rPr lang="en-US" dirty="0">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9"/>
                  </a:ext>
                </a:extLst>
              </a:rPr>
              <a:t> on your device or smartphone. You can access it by visiting </a:t>
            </a:r>
            <a:r>
              <a:rPr lang="en-US" b="1" dirty="0">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0"/>
                  </a:ext>
                </a:extLst>
              </a:rPr>
              <a:t>[provide </a:t>
            </a:r>
            <a:r>
              <a:rPr lang="en-US" b="1" dirty="0" err="1">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0"/>
                  </a:ext>
                </a:extLst>
              </a:rPr>
              <a:t>Mentimeter</a:t>
            </a:r>
            <a:r>
              <a:rPr lang="en-US" b="1" dirty="0">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0"/>
                  </a:ext>
                </a:extLst>
              </a:rPr>
              <a:t> website or URL</a:t>
            </a:r>
            <a:r>
              <a:rPr lang="en-US" b="1" dirty="0">
                <a:solidFill>
                  <a:schemeClr val="dk1"/>
                </a:solidFill>
              </a:rPr>
              <a:t>].</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Once you're on the </a:t>
            </a:r>
            <a:r>
              <a:rPr lang="en-US" dirty="0" err="1">
                <a:solidFill>
                  <a:schemeClr val="dk1"/>
                </a:solidFill>
              </a:rPr>
              <a:t>Mentimeter</a:t>
            </a:r>
            <a:r>
              <a:rPr lang="en-US" dirty="0">
                <a:solidFill>
                  <a:schemeClr val="dk1"/>
                </a:solidFill>
              </a:rPr>
              <a:t> homepage, enter the code </a:t>
            </a:r>
            <a:r>
              <a:rPr lang="en-US" b="1" dirty="0">
                <a:solidFill>
                  <a:schemeClr val="dk1"/>
                </a:solidFill>
              </a:rPr>
              <a:t>[provide the unique code for the activity]</a:t>
            </a:r>
            <a:r>
              <a:rPr lang="en-US" dirty="0">
                <a:solidFill>
                  <a:schemeClr val="dk1"/>
                </a:solidFill>
              </a:rPr>
              <a:t> to join our session.</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You'll see two questions on the screen:</a:t>
            </a:r>
          </a:p>
          <a:p>
            <a:pPr marL="1371600" lvl="2" indent="-298450" algn="l" rtl="0">
              <a:lnSpc>
                <a:spcPct val="115000"/>
              </a:lnSpc>
              <a:spcBef>
                <a:spcPts val="0"/>
              </a:spcBef>
              <a:spcAft>
                <a:spcPts val="0"/>
              </a:spcAft>
              <a:buClr>
                <a:schemeClr val="dk1"/>
              </a:buClr>
              <a:buSzPts val="1100"/>
              <a:buChar char="■"/>
            </a:pPr>
            <a:r>
              <a:rPr lang="en-US" dirty="0">
                <a:solidFill>
                  <a:schemeClr val="dk1"/>
                </a:solidFill>
              </a:rPr>
              <a:t>What's a digital tool that your students have found </a:t>
            </a:r>
            <a:r>
              <a:rPr lang="en-US" b="1" dirty="0">
                <a:solidFill>
                  <a:schemeClr val="dk1"/>
                </a:solidFill>
              </a:rPr>
              <a:t>easy </a:t>
            </a:r>
            <a:r>
              <a:rPr lang="en-US" dirty="0">
                <a:solidFill>
                  <a:schemeClr val="dk1"/>
                </a:solidFill>
              </a:rPr>
              <a:t>to use?</a:t>
            </a:r>
          </a:p>
          <a:p>
            <a:pPr marL="1371600" lvl="2" indent="-298450" algn="l" rtl="0">
              <a:lnSpc>
                <a:spcPct val="115000"/>
              </a:lnSpc>
              <a:spcBef>
                <a:spcPts val="0"/>
              </a:spcBef>
              <a:spcAft>
                <a:spcPts val="0"/>
              </a:spcAft>
              <a:buClr>
                <a:schemeClr val="dk1"/>
              </a:buClr>
              <a:buSzPts val="1100"/>
              <a:buChar char="■"/>
            </a:pPr>
            <a:r>
              <a:rPr lang="en-US" dirty="0">
                <a:solidFill>
                  <a:schemeClr val="dk1"/>
                </a:solidFill>
              </a:rPr>
              <a:t>What's a digital tool that your students have found </a:t>
            </a:r>
            <a:r>
              <a:rPr lang="en-US" b="1" dirty="0">
                <a:solidFill>
                  <a:schemeClr val="dk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1"/>
                  </a:ext>
                </a:extLst>
              </a:rPr>
              <a:t>hard</a:t>
            </a:r>
            <a:r>
              <a:rPr lang="en-US" b="1" dirty="0">
                <a:solidFill>
                  <a:schemeClr val="dk1"/>
                </a:solidFill>
              </a:rPr>
              <a:t> </a:t>
            </a:r>
            <a:r>
              <a:rPr lang="en-US" dirty="0">
                <a:solidFill>
                  <a:schemeClr val="dk1"/>
                </a:solidFill>
              </a:rPr>
              <a:t>to use?</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Take a moment to reflect on your own teaching experiences and consider specific examples of digital tools that have elicited positive or negative feedback from your students.</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Share your responses by typing them into the </a:t>
            </a:r>
            <a:r>
              <a:rPr lang="en-US" dirty="0" err="1">
                <a:solidFill>
                  <a:schemeClr val="dk1"/>
                </a:solidFill>
              </a:rPr>
              <a:t>Mentimeter</a:t>
            </a:r>
            <a:r>
              <a:rPr lang="en-US" dirty="0">
                <a:solidFill>
                  <a:schemeClr val="dk1"/>
                </a:solidFill>
              </a:rPr>
              <a:t> platform.</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As you submit your responses, they will appear on the screen in real-time, allowing everyone to see and engage with the ideas being shared.</a:t>
            </a:r>
          </a:p>
          <a:p>
            <a:pPr marL="457200" lvl="0" indent="-298450" algn="l" rtl="0">
              <a:lnSpc>
                <a:spcPct val="115000"/>
              </a:lnSpc>
              <a:spcBef>
                <a:spcPts val="0"/>
              </a:spcBef>
              <a:spcAft>
                <a:spcPts val="0"/>
              </a:spcAft>
              <a:buClr>
                <a:schemeClr val="dk1"/>
              </a:buClr>
              <a:buSzPts val="1100"/>
              <a:buChar char="●"/>
            </a:pPr>
            <a:r>
              <a:rPr lang="en-US" b="1" dirty="0">
                <a:solidFill>
                  <a:schemeClr val="dk1"/>
                </a:solidFill>
              </a:rPr>
              <a:t>🗣️ Facilitation tip.</a:t>
            </a:r>
            <a:r>
              <a:rPr lang="en-US" dirty="0">
                <a:solidFill>
                  <a:schemeClr val="dk1"/>
                </a:solidFill>
              </a:rPr>
              <a:t> After everyone has had a chance to response, spend a few minutes highlighting interesting responses. Be careful not to suggest any response as correct or incorrect. Instead, just highlight anything that is thought-provoking. As you read responses, say things like:</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“Oh that’s interesting.”</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“Has anyone experienced something similar.”</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“That’s insightful.</a:t>
            </a:r>
          </a:p>
          <a:p>
            <a:pPr marL="457200" lvl="0" indent="-298450" algn="l" rtl="0">
              <a:lnSpc>
                <a:spcPct val="115000"/>
              </a:lnSpc>
              <a:spcBef>
                <a:spcPts val="0"/>
              </a:spcBef>
              <a:spcAft>
                <a:spcPts val="0"/>
              </a:spcAft>
              <a:buClr>
                <a:schemeClr val="dk1"/>
              </a:buClr>
              <a:buSzPts val="1100"/>
              <a:buChar char="●"/>
            </a:pPr>
            <a:r>
              <a:rPr lang="en-US" b="1" dirty="0">
                <a:solidFill>
                  <a:schemeClr val="dk1"/>
                </a:solidFill>
              </a:rPr>
              <a:t>🗣️ Facilitation tip.</a:t>
            </a:r>
            <a:r>
              <a:rPr lang="en-US" dirty="0">
                <a:solidFill>
                  <a:schemeClr val="dk1"/>
                </a:solidFill>
              </a:rPr>
              <a:t> Consider also drawing the connection between these brainstorming questions and the concepts to be explored later in the session re: WCG and UDL:</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“UDL principles include engagement and representation. By exploring which tools provide intuitive and accessible interfaces for learners, we can promote greater learner autonomy.”</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“WCAG and UDL guidelines encourage reflection on potential barriers to operability and accessibility in digital tools, offering opportunities to identify areas for improvement in providing equal access to all students.”</a:t>
            </a:r>
          </a:p>
          <a:p>
            <a:pPr marL="0" indent="-139700">
              <a:lnSpc>
                <a:spcPct val="114999"/>
              </a:lnSpc>
              <a:buClr>
                <a:schemeClr val="dk1"/>
              </a:buClr>
              <a:buNone/>
            </a:pPr>
            <a:endParaRPr lang="en-US" dirty="0">
              <a:solidFill>
                <a:schemeClr val="dk1"/>
              </a:solidFill>
            </a:endParaRPr>
          </a:p>
          <a:p>
            <a:pPr marL="0" indent="-139700">
              <a:lnSpc>
                <a:spcPct val="114999"/>
              </a:lnSpc>
              <a:buNone/>
            </a:pPr>
            <a:r>
              <a:rPr lang="en-US" b="1">
                <a:solidFill>
                  <a:schemeClr val="dk1"/>
                </a:solidFill>
              </a:rPr>
              <a:t>Links:</a:t>
            </a:r>
          </a:p>
          <a:p>
            <a:pPr marL="0" indent="-139700">
              <a:lnSpc>
                <a:spcPct val="114999"/>
              </a:lnSpc>
            </a:pPr>
            <a:r>
              <a:rPr lang="en-US" err="1">
                <a:solidFill>
                  <a:schemeClr val="dk1"/>
                </a:solidFill>
              </a:rPr>
              <a:t>Mentimeter</a:t>
            </a:r>
            <a:r>
              <a:rPr lang="en-US">
                <a:solidFill>
                  <a:schemeClr val="dk1"/>
                </a:solidFill>
              </a:rPr>
              <a:t> Q&amp;A Session: </a:t>
            </a:r>
            <a:r>
              <a:rPr lang="en-US" dirty="0">
                <a:solidFill>
                  <a:schemeClr val="dk1"/>
                </a:solidFill>
                <a:hlinkClick r:id="rId3"/>
              </a:rPr>
              <a:t>https://www.mentimeter.com/features/live-questions-and-answers</a:t>
            </a:r>
          </a:p>
          <a:p>
            <a:pPr marL="0" indent="-139700">
              <a:lnSpc>
                <a:spcPct val="114999"/>
              </a:lnSpc>
            </a:pPr>
            <a:r>
              <a:rPr lang="en-US">
                <a:solidFill>
                  <a:schemeClr val="dk1"/>
                </a:solidFill>
              </a:rPr>
              <a:t>How to run a </a:t>
            </a:r>
            <a:r>
              <a:rPr lang="en-US" err="1">
                <a:solidFill>
                  <a:schemeClr val="dk1"/>
                </a:solidFill>
              </a:rPr>
              <a:t>Mentimeter</a:t>
            </a:r>
            <a:r>
              <a:rPr lang="en-US">
                <a:solidFill>
                  <a:schemeClr val="dk1"/>
                </a:solidFill>
              </a:rPr>
              <a:t> Q&amp;A Session: </a:t>
            </a:r>
            <a:r>
              <a:rPr lang="en-US" dirty="0">
                <a:solidFill>
                  <a:schemeClr val="dk1"/>
                </a:solidFill>
                <a:hlinkClick r:id="rId4"/>
              </a:rPr>
              <a:t>https://help.mentimeter.com/en/articles/1501502-questions-from-audience</a:t>
            </a:r>
            <a:r>
              <a:rPr lang="en-US" dirty="0">
                <a:solidFill>
                  <a:schemeClr val="dk1"/>
                </a:solidFill>
              </a:rPr>
              <a:t> </a:t>
            </a:r>
          </a:p>
          <a:p>
            <a:pPr marL="0" indent="-139700">
              <a:lnSpc>
                <a:spcPct val="114999"/>
              </a:lnSpc>
              <a:buNone/>
            </a:pPr>
            <a:endParaRPr lang="en-US" dirty="0">
              <a:solidFill>
                <a:schemeClr val="dk1"/>
              </a:solidFill>
            </a:endParaRPr>
          </a:p>
        </p:txBody>
      </p:sp>
      <p:sp>
        <p:nvSpPr>
          <p:cNvPr id="64" name="Google Shape;64;g241256b758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49b4c1e20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249b4c1e200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2 minutes</a:t>
            </a:r>
            <a:endParaRPr>
              <a:solidFill>
                <a:schemeClr val="dk1"/>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Introduce each of the WCAG principles, providing a brief explanation with examples of each concept:</a:t>
            </a:r>
            <a:endParaRPr/>
          </a:p>
          <a:p>
            <a:pPr marL="914400" lvl="1" indent="-298450" algn="l" rtl="0">
              <a:lnSpc>
                <a:spcPct val="100000"/>
              </a:lnSpc>
              <a:spcBef>
                <a:spcPts val="0"/>
              </a:spcBef>
              <a:spcAft>
                <a:spcPts val="0"/>
              </a:spcAft>
              <a:buSzPts val="1100"/>
              <a:buChar char="○"/>
            </a:pPr>
            <a:r>
              <a:rPr lang="en-US" b="1"/>
              <a:t>Perceivable</a:t>
            </a:r>
            <a:r>
              <a:rPr lang="en-US"/>
              <a:t>: Making digital content accessible and understandable to all users through various sensory modalities such as sight, hearing, and touch.</a:t>
            </a:r>
            <a:endParaRPr/>
          </a:p>
          <a:p>
            <a:pPr lvl="2"/>
            <a:r>
              <a:rPr lang="en-US" i="1"/>
              <a:t>Why it’s important:</a:t>
            </a:r>
            <a:r>
              <a:rPr lang="en-US"/>
              <a:t> Ensures that digital content is presented in a way that can be perceived and understood by all users, including those with visual or hearing impairments. </a:t>
            </a:r>
            <a:endParaRPr/>
          </a:p>
          <a:p>
            <a:pPr marL="1371600" lvl="2" indent="-298450" algn="l" rtl="0">
              <a:lnSpc>
                <a:spcPct val="100000"/>
              </a:lnSpc>
              <a:spcBef>
                <a:spcPts val="0"/>
              </a:spcBef>
              <a:spcAft>
                <a:spcPts val="0"/>
              </a:spcAft>
              <a:buSzPts val="1100"/>
              <a:buChar char="■"/>
            </a:pPr>
            <a:r>
              <a:rPr lang="en-US" i="1"/>
              <a:t>Examples of perceivable design:</a:t>
            </a:r>
            <a:r>
              <a:rPr lang="en-US"/>
              <a:t> Including alt-text for all images. Alt-text can be </a:t>
            </a:r>
            <a:r>
              <a:rPr lang="en-U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3"/>
                  </a:ext>
                </a:extLst>
              </a:rPr>
              <a:t>read</a:t>
            </a:r>
            <a:r>
              <a:rPr lang="en-US"/>
              <a:t> by screen readers</a:t>
            </a:r>
            <a:endParaRPr/>
          </a:p>
          <a:p>
            <a:pPr marL="914400" lvl="1" indent="-298450" algn="l" rtl="0">
              <a:lnSpc>
                <a:spcPct val="100000"/>
              </a:lnSpc>
              <a:spcBef>
                <a:spcPts val="0"/>
              </a:spcBef>
              <a:spcAft>
                <a:spcPts val="0"/>
              </a:spcAft>
              <a:buSzPts val="1100"/>
              <a:buChar char="○"/>
            </a:pPr>
            <a:r>
              <a:rPr lang="en-US" b="1"/>
              <a:t>Operable</a:t>
            </a:r>
            <a:r>
              <a:rPr lang="en-US"/>
              <a:t>: Designing digital content in a way that allows users to interact with and navigate through it using a keyboard or other input methods.</a:t>
            </a:r>
            <a:endParaRPr/>
          </a:p>
          <a:p>
            <a:pPr marL="1371600" lvl="2" indent="-298450" algn="l" rtl="0">
              <a:lnSpc>
                <a:spcPct val="100000"/>
              </a:lnSpc>
              <a:spcBef>
                <a:spcPts val="0"/>
              </a:spcBef>
              <a:spcAft>
                <a:spcPts val="0"/>
              </a:spcAft>
              <a:buSzPts val="1100"/>
              <a:buChar char="■"/>
            </a:pPr>
            <a:r>
              <a:rPr lang="en-US" i="1"/>
              <a:t>Why it’s important:</a:t>
            </a:r>
            <a:r>
              <a:rPr lang="en-US"/>
              <a:t> Crucial for individuals who may have mobility impairments or rely on assistive technologies such as screen readers and only use keyboards without a mouse.</a:t>
            </a:r>
            <a:endParaRPr/>
          </a:p>
          <a:p>
            <a:pPr marL="1371600" lvl="2" indent="-298450" algn="l" rtl="0">
              <a:lnSpc>
                <a:spcPct val="100000"/>
              </a:lnSpc>
              <a:spcBef>
                <a:spcPts val="0"/>
              </a:spcBef>
              <a:spcAft>
                <a:spcPts val="0"/>
              </a:spcAft>
              <a:buSzPts val="1100"/>
              <a:buChar char="■"/>
            </a:pPr>
            <a:r>
              <a:rPr lang="en-US" i="1"/>
              <a:t>Examples of operable design:</a:t>
            </a:r>
            <a:r>
              <a:rPr lang="en-US"/>
              <a:t> Integration of keyboard shortcuts that provide an efficient way for users to navigate within content without needing to rely on sequential tabbing.</a:t>
            </a:r>
            <a:endParaRPr/>
          </a:p>
          <a:p>
            <a:pPr marL="914400" lvl="1" indent="-298450" algn="l" rtl="0">
              <a:lnSpc>
                <a:spcPct val="100000"/>
              </a:lnSpc>
              <a:spcBef>
                <a:spcPts val="0"/>
              </a:spcBef>
              <a:spcAft>
                <a:spcPts val="0"/>
              </a:spcAft>
              <a:buSzPts val="1100"/>
              <a:buChar char="○"/>
            </a:pPr>
            <a:r>
              <a:rPr lang="en-US" b="1"/>
              <a:t>Understandable</a:t>
            </a:r>
            <a:r>
              <a:rPr lang="en-US"/>
              <a:t>: Ensuring that digital content and user interface are clear, logical, and easy to comprehend for all users, including those with cognitive or language barriers.</a:t>
            </a:r>
            <a:endParaRPr/>
          </a:p>
          <a:p>
            <a:pPr marL="1371600" lvl="2" indent="-298450" algn="l" rtl="0">
              <a:lnSpc>
                <a:spcPct val="100000"/>
              </a:lnSpc>
              <a:spcBef>
                <a:spcPts val="0"/>
              </a:spcBef>
              <a:spcAft>
                <a:spcPts val="0"/>
              </a:spcAft>
              <a:buSzPts val="1100"/>
              <a:buChar char="■"/>
            </a:pPr>
            <a:r>
              <a:rPr lang="en-US" i="1"/>
              <a:t>Why it’s important:</a:t>
            </a:r>
            <a:r>
              <a:rPr lang="en-US"/>
              <a:t> Enables users to navigate, comprehend, and interact with digital content effectively.</a:t>
            </a:r>
            <a:endParaRPr/>
          </a:p>
          <a:p>
            <a:pPr marL="1371600" lvl="2" indent="-298450" algn="l" rtl="0">
              <a:lnSpc>
                <a:spcPct val="100000"/>
              </a:lnSpc>
              <a:spcBef>
                <a:spcPts val="0"/>
              </a:spcBef>
              <a:spcAft>
                <a:spcPts val="0"/>
              </a:spcAft>
              <a:buSzPts val="1100"/>
              <a:buChar char="■"/>
            </a:pPr>
            <a:r>
              <a:rPr lang="en-US" i="1"/>
              <a:t>Examples of operable design:</a:t>
            </a:r>
            <a:r>
              <a:rPr lang="en-US"/>
              <a:t> Using plain language, avoiding jargon or complex terminology, and providing clear instruction</a:t>
            </a:r>
            <a:r>
              <a:rPr lang="en-U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4"/>
                  </a:ext>
                </a:extLst>
              </a:rPr>
              <a:t>s</a:t>
            </a:r>
            <a:endParaRPr/>
          </a:p>
          <a:p>
            <a:pPr marL="914400" lvl="1" indent="-298450" algn="l" rtl="0">
              <a:lnSpc>
                <a:spcPct val="100000"/>
              </a:lnSpc>
              <a:spcBef>
                <a:spcPts val="0"/>
              </a:spcBef>
              <a:spcAft>
                <a:spcPts val="0"/>
              </a:spcAft>
              <a:buSzPts val="1100"/>
              <a:buChar char="○"/>
            </a:pPr>
            <a:r>
              <a:rPr lang="en-US" b="1"/>
              <a:t>Robust. </a:t>
            </a:r>
            <a:r>
              <a:rPr lang="en-US"/>
              <a:t>How readily digital content can be reliably interpreted and utilized by a wide range of users, including those using different devices, browsers, and assistive technologies.</a:t>
            </a:r>
            <a:endParaRPr/>
          </a:p>
          <a:p>
            <a:pPr lvl="2"/>
            <a:r>
              <a:rPr lang="en-US" i="1"/>
              <a:t>Why it’s important:</a:t>
            </a:r>
            <a:r>
              <a:rPr lang="en-US"/>
              <a:t> Ensures that digital content remains accessible and usable across various platforms, technologies, and user preferences. By designing robust content, educators can reach a broader audience and accommodate diverse learning needs. </a:t>
            </a:r>
            <a:endParaRPr/>
          </a:p>
          <a:p>
            <a:pPr marL="1371600" lvl="2" indent="-298450" algn="l" rtl="0">
              <a:lnSpc>
                <a:spcPct val="100000"/>
              </a:lnSpc>
              <a:spcBef>
                <a:spcPts val="0"/>
              </a:spcBef>
              <a:spcAft>
                <a:spcPts val="0"/>
              </a:spcAft>
              <a:buSzPts val="1100"/>
              <a:buChar char="■"/>
            </a:pPr>
            <a:r>
              <a:rPr lang="en-US" i="1"/>
              <a:t>Examples of robust design:</a:t>
            </a:r>
            <a:r>
              <a:rPr lang="en-US"/>
              <a:t> Using HTML for web content instead of proprietary formats ensures compatibility with different browsers and assistive technologies. Providing alternative text descriptions for images enhances the interpretability of content by screen readers.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49b4c1e20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249b4c1e200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2 minutes</a:t>
            </a:r>
            <a:endParaRPr>
              <a:solidFill>
                <a:schemeClr val="dk1"/>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Introduce each UDL concept:</a:t>
            </a:r>
            <a:endParaRPr/>
          </a:p>
          <a:p>
            <a:pPr marL="914400" lvl="1" indent="-298450" algn="l" rtl="0">
              <a:lnSpc>
                <a:spcPct val="100000"/>
              </a:lnSpc>
              <a:spcBef>
                <a:spcPts val="0"/>
              </a:spcBef>
              <a:spcAft>
                <a:spcPts val="0"/>
              </a:spcAft>
              <a:buSzPts val="1100"/>
              <a:buChar char="○"/>
            </a:pPr>
            <a:r>
              <a:rPr lang="en-US" b="1"/>
              <a:t>Engagement</a:t>
            </a:r>
            <a:r>
              <a:rPr lang="en-US"/>
              <a:t>: Providing learners with diverse options and opportunities to be motivated, interested, and invested in the learning process by offering choices, personalization, and meaningful connections.</a:t>
            </a:r>
            <a:endParaRPr/>
          </a:p>
          <a:p>
            <a:pPr lvl="2"/>
            <a:r>
              <a:rPr lang="en-US" i="1"/>
              <a:t>Why it’s important:</a:t>
            </a:r>
            <a:r>
              <a:rPr lang="en-US"/>
              <a:t> Acknowledges that learners have different interests, preferences, and motivational factors that can influence their engagement in the learning experience. </a:t>
            </a:r>
            <a:endParaRPr i="1"/>
          </a:p>
          <a:p>
            <a:pPr lvl="2"/>
            <a:r>
              <a:rPr lang="en-US" i="1"/>
              <a:t>Examples of providing multiple means of engagement:</a:t>
            </a:r>
            <a:r>
              <a:rPr lang="en-US"/>
              <a:t> Provide options for learners to choose topics or activities that align with their interests, offer opportunities for collaboration and interaction with peers, integrate real-world connections and authentic tasks, incorporate multimedia elements such as videos, audio, or visuals to enhance engagement, and allow learners to make decisions and have control over their learning journey. </a:t>
            </a:r>
            <a:endParaRPr/>
          </a:p>
          <a:p>
            <a:pPr marL="914400" lvl="1" indent="-298450" algn="l" rtl="0">
              <a:lnSpc>
                <a:spcPct val="100000"/>
              </a:lnSpc>
              <a:spcBef>
                <a:spcPts val="0"/>
              </a:spcBef>
              <a:spcAft>
                <a:spcPts val="0"/>
              </a:spcAft>
              <a:buSzPts val="1100"/>
              <a:buChar char="○"/>
            </a:pPr>
            <a:r>
              <a:rPr lang="en-US" b="1"/>
              <a:t>Representation</a:t>
            </a:r>
            <a:r>
              <a:rPr lang="en-US"/>
              <a:t>: Presenting information and content in various formats, modalities, and styles to accommodate different learning styles, preferences, and abilities.</a:t>
            </a:r>
            <a:endParaRPr/>
          </a:p>
          <a:p>
            <a:pPr marL="1371600" lvl="2" indent="-298450" algn="l" rtl="0">
              <a:lnSpc>
                <a:spcPct val="100000"/>
              </a:lnSpc>
              <a:spcBef>
                <a:spcPts val="0"/>
              </a:spcBef>
              <a:spcAft>
                <a:spcPts val="0"/>
              </a:spcAft>
              <a:buSzPts val="1100"/>
              <a:buChar char="■"/>
            </a:pPr>
            <a:r>
              <a:rPr lang="en-US" i="1"/>
              <a:t>Why it’s important:</a:t>
            </a:r>
            <a:r>
              <a:rPr lang="en-US"/>
              <a:t> Recognizes that learners perceive information in different ways, and by providing multiple means of representation, educators can enhance comprehension, accessibility, and inclusivity.</a:t>
            </a:r>
            <a:endParaRPr/>
          </a:p>
          <a:p>
            <a:pPr marL="1371600" lvl="2" indent="-298450" algn="l" rtl="0">
              <a:lnSpc>
                <a:spcPct val="100000"/>
              </a:lnSpc>
              <a:spcBef>
                <a:spcPts val="0"/>
              </a:spcBef>
              <a:spcAft>
                <a:spcPts val="0"/>
              </a:spcAft>
              <a:buSzPts val="1100"/>
              <a:buChar char="■"/>
            </a:pPr>
            <a:r>
              <a:rPr lang="en-US" i="1"/>
              <a:t>Examples of providing multiple means of representation:</a:t>
            </a:r>
            <a:r>
              <a:rPr lang="en-US"/>
              <a:t> Using visual aids such as images, diagrams, and infographics to supplement textual information, providing captions and transcripts for audio and video content, offering alternative formats such as braille or large print for learners with visual impairments, using interactive simulations or manipulatives to facilitate experiential learning, and employing assistive technologies like screen readers or text-to-speech tools to support learners with reading difficulties.</a:t>
            </a:r>
            <a:endParaRPr/>
          </a:p>
          <a:p>
            <a:pPr marL="914400" lvl="1" indent="-298450" algn="l" rtl="0">
              <a:lnSpc>
                <a:spcPct val="100000"/>
              </a:lnSpc>
              <a:spcBef>
                <a:spcPts val="0"/>
              </a:spcBef>
              <a:spcAft>
                <a:spcPts val="0"/>
              </a:spcAft>
              <a:buSzPts val="1100"/>
              <a:buChar char="○"/>
            </a:pPr>
            <a:r>
              <a:rPr lang="en-US" b="1"/>
              <a:t>Action and Expression</a:t>
            </a:r>
            <a:r>
              <a:rPr lang="en-US"/>
              <a:t>: Providing learners with various options and opportunities to actively engage, interact, and demonstrate their understanding and knowledge.</a:t>
            </a:r>
            <a:endParaRPr/>
          </a:p>
          <a:p>
            <a:pPr marL="1371600" lvl="2" indent="-298450" algn="l" rtl="0">
              <a:lnSpc>
                <a:spcPct val="100000"/>
              </a:lnSpc>
              <a:spcBef>
                <a:spcPts val="0"/>
              </a:spcBef>
              <a:spcAft>
                <a:spcPts val="0"/>
              </a:spcAft>
              <a:buSzPts val="1100"/>
              <a:buChar char="■"/>
            </a:pPr>
            <a:r>
              <a:rPr lang="en-US" i="1"/>
              <a:t>Why it’s important:</a:t>
            </a:r>
            <a:r>
              <a:rPr lang="en-US"/>
              <a:t> Empowers learners to showcase their learning in ways that are meaningful and accessible to them, fostering their creativity, critical thinking, and communication skills.</a:t>
            </a:r>
            <a:endParaRPr lang="en-US" i="1"/>
          </a:p>
          <a:p>
            <a:pPr marL="1371600" lvl="2" indent="-298450" algn="l" rtl="0">
              <a:lnSpc>
                <a:spcPct val="100000"/>
              </a:lnSpc>
              <a:spcBef>
                <a:spcPts val="0"/>
              </a:spcBef>
              <a:spcAft>
                <a:spcPts val="0"/>
              </a:spcAft>
              <a:buSzPts val="1100"/>
              <a:buChar char="■"/>
            </a:pPr>
            <a:r>
              <a:rPr lang="en-US" i="1"/>
              <a:t>Examples of providing multiple means of action and expression: </a:t>
            </a:r>
            <a:r>
              <a:rPr lang="en-US"/>
              <a:t>Allowing learners to choose from different modes of response such as written assignments, oral presentations, visual projects, or multimedia creations, providing options for collaborative activities, discussions, or individual reflections, offering alternative assessment formats to accommodate diverse abilities and preferences, and leveraging technology tools and platforms that support diverse modes of communication and content creation.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03a03974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2503a039742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solidFill>
                  <a:schemeClr val="dk1"/>
                </a:solidFill>
              </a:rPr>
              <a:t>🕧 = 15 minutes</a:t>
            </a:r>
            <a:endParaRPr>
              <a:solidFill>
                <a:schemeClr val="dk1"/>
              </a:solidFill>
            </a:endParaRPr>
          </a:p>
          <a:p>
            <a:pPr marL="0" lvl="0" indent="0" algn="l" rtl="0">
              <a:lnSpc>
                <a:spcPct val="100000"/>
              </a:lnSpc>
              <a:spcBef>
                <a:spcPts val="0"/>
              </a:spcBef>
              <a:spcAft>
                <a:spcPts val="0"/>
              </a:spcAft>
              <a:buSzPts val="1100"/>
              <a:buNone/>
            </a:pPr>
            <a:endParaRPr b="1">
              <a:solidFill>
                <a:schemeClr val="dk1"/>
              </a:solidFill>
            </a:endParaRPr>
          </a:p>
          <a:p>
            <a:pPr marL="457200" lvl="0" indent="-298450" algn="l" rtl="0">
              <a:lnSpc>
                <a:spcPct val="100000"/>
              </a:lnSpc>
              <a:spcBef>
                <a:spcPts val="0"/>
              </a:spcBef>
              <a:spcAft>
                <a:spcPts val="0"/>
              </a:spcAft>
              <a:buSzPts val="1100"/>
              <a:buChar char="●"/>
            </a:pPr>
            <a:r>
              <a:rPr lang="en-US">
                <a:solidFill>
                  <a:schemeClr val="dk1"/>
                </a:solidFill>
              </a:rPr>
              <a:t>This is the first of a two-part activity.</a:t>
            </a:r>
            <a:endParaRPr>
              <a:solidFill>
                <a:schemeClr val="dk1"/>
              </a:solidFill>
            </a:endParaRPr>
          </a:p>
          <a:p>
            <a:pPr marL="457200" lvl="0" indent="-298450" algn="l" rtl="0">
              <a:lnSpc>
                <a:spcPct val="100000"/>
              </a:lnSpc>
              <a:spcBef>
                <a:spcPts val="0"/>
              </a:spcBef>
              <a:spcAft>
                <a:spcPts val="0"/>
              </a:spcAft>
              <a:buSzPts val="1100"/>
              <a:buChar char="●"/>
            </a:pPr>
            <a:r>
              <a:rPr lang="en-US">
                <a:solidFill>
                  <a:schemeClr val="dk1"/>
                </a:solidFill>
              </a:rPr>
              <a:t>The first task is to apply the principles of Universal Design for Learning (UDL) to ensure that content is accessible and engaging for all learners. This activity will set the foundation for the subsequent task and help create a more inclusive learning experience.</a:t>
            </a:r>
            <a:endParaRPr>
              <a:solidFill>
                <a:schemeClr val="dk1"/>
              </a:solidFill>
            </a:endParaRPr>
          </a:p>
          <a:p>
            <a:pPr marL="457200" lvl="0" indent="-298450" algn="l" rtl="0">
              <a:lnSpc>
                <a:spcPct val="100000"/>
              </a:lnSpc>
              <a:spcBef>
                <a:spcPts val="0"/>
              </a:spcBef>
              <a:spcAft>
                <a:spcPts val="0"/>
              </a:spcAft>
              <a:buSzPts val="1100"/>
              <a:buChar char="●"/>
            </a:pPr>
            <a:r>
              <a:rPr lang="en-US">
                <a:solidFill>
                  <a:schemeClr val="dk1"/>
                </a:solidFill>
              </a:rPr>
              <a:t>Introduce the activity as "Multiple Means of Representation" and explain that participants will be working with a program resource of their choice.</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US">
                <a:solidFill>
                  <a:schemeClr val="dk1"/>
                </a:solidFill>
              </a:rPr>
              <a:t>e.g., Program website, content in a lesson plan, outreach materials</a:t>
            </a:r>
            <a:endParaRPr>
              <a:solidFill>
                <a:schemeClr val="dk1"/>
              </a:solidFill>
            </a:endParaRPr>
          </a:p>
          <a:p>
            <a:pPr marL="457200" lvl="0" indent="-298450" algn="l" rtl="0">
              <a:lnSpc>
                <a:spcPct val="100000"/>
              </a:lnSpc>
              <a:spcBef>
                <a:spcPts val="0"/>
              </a:spcBef>
              <a:spcAft>
                <a:spcPts val="0"/>
              </a:spcAft>
              <a:buSzPts val="1100"/>
              <a:buChar char="●"/>
            </a:pPr>
            <a:r>
              <a:rPr lang="en-US">
                <a:solidFill>
                  <a:schemeClr val="dk1"/>
                </a:solidFill>
              </a:rPr>
              <a:t>Instruct participants to review the content and identify areas where learners may face challenges in understanding or accessing the information.</a:t>
            </a:r>
            <a:endParaRPr>
              <a:solidFill>
                <a:schemeClr val="dk1"/>
              </a:solidFill>
            </a:endParaRPr>
          </a:p>
          <a:p>
            <a:pPr marL="457200" lvl="0" indent="-298450" algn="l" rtl="0">
              <a:lnSpc>
                <a:spcPct val="100000"/>
              </a:lnSpc>
              <a:spcBef>
                <a:spcPts val="0"/>
              </a:spcBef>
              <a:spcAft>
                <a:spcPts val="0"/>
              </a:spcAft>
              <a:buSzPts val="1100"/>
              <a:buChar char="●"/>
            </a:pPr>
            <a:r>
              <a:rPr lang="en-US">
                <a:solidFill>
                  <a:schemeClr val="dk1"/>
                </a:solidFill>
              </a:rPr>
              <a:t>Encourage participants to consider providing multiple means of representation to address diverse learner needs</a:t>
            </a:r>
            <a:endParaRPr>
              <a:solidFill>
                <a:schemeClr val="dk1"/>
              </a:solidFill>
            </a:endParaRPr>
          </a:p>
          <a:p>
            <a:pPr marL="914400" lvl="1" indent="-298450" algn="l" rtl="0">
              <a:lnSpc>
                <a:spcPct val="100000"/>
              </a:lnSpc>
              <a:spcBef>
                <a:spcPts val="0"/>
              </a:spcBef>
              <a:spcAft>
                <a:spcPts val="0"/>
              </a:spcAft>
              <a:buSzPts val="1100"/>
              <a:buChar char="○"/>
            </a:pPr>
            <a:r>
              <a:rPr lang="en-US">
                <a:solidFill>
                  <a:schemeClr val="dk1"/>
                </a:solidFill>
              </a:rPr>
              <a:t>Examples include adding visual aids, captions or transcripts for audio content, or alternative text for images.</a:t>
            </a:r>
            <a:endParaRPr>
              <a:solidFill>
                <a:schemeClr val="dk1"/>
              </a:solidFill>
            </a:endParaRPr>
          </a:p>
          <a:p>
            <a:pPr marL="457200" lvl="0" indent="-298450" algn="l" rtl="0">
              <a:lnSpc>
                <a:spcPct val="100000"/>
              </a:lnSpc>
              <a:spcBef>
                <a:spcPts val="0"/>
              </a:spcBef>
              <a:spcAft>
                <a:spcPts val="0"/>
              </a:spcAft>
              <a:buSzPts val="1100"/>
              <a:buChar char="●"/>
            </a:pPr>
            <a:r>
              <a:rPr lang="en-US">
                <a:solidFill>
                  <a:schemeClr val="dk1"/>
                </a:solidFill>
              </a:rPr>
              <a:t>Instruct participants to share their revised resource with a colleague and engage in a discussion about the impact of the modifications on accessibility and engagement.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US" b="1">
                <a:solidFill>
                  <a:schemeClr val="dk1"/>
                </a:solidFill>
              </a:rPr>
              <a:t>💻 Digital Connection</a:t>
            </a:r>
            <a:r>
              <a:rPr lang="en-US">
                <a:solidFill>
                  <a:schemeClr val="dk1"/>
                </a:solidFill>
              </a:rPr>
              <a:t>. The following tools could be helpful for applying UDL principles:</a:t>
            </a:r>
            <a:endParaRPr>
              <a:solidFill>
                <a:schemeClr val="dk1"/>
              </a:solidFill>
            </a:endParaRPr>
          </a:p>
          <a:p>
            <a:pPr lvl="1">
              <a:buClr>
                <a:schemeClr val="dk1"/>
              </a:buClr>
            </a:pPr>
            <a:r>
              <a:rPr lang="en-US" u="sng">
                <a:solidFill>
                  <a:schemeClr val="hlink"/>
                </a:solidFill>
                <a:hlinkClick r:id="rId3"/>
              </a:rPr>
              <a:t>Sutori</a:t>
            </a:r>
            <a:r>
              <a:rPr lang="en-US" u="sng">
                <a:solidFill>
                  <a:srgbClr val="2200CC"/>
                </a:solidFill>
              </a:rPr>
              <a:t> (</a:t>
            </a:r>
            <a:r>
              <a:rPr lang="en-US">
                <a:solidFill>
                  <a:srgbClr val="2200CC"/>
                </a:solidFill>
              </a:rPr>
              <a:t>https://www.sutori.com/en/)</a:t>
            </a:r>
            <a:r>
              <a:rPr lang="en-US">
                <a:solidFill>
                  <a:schemeClr val="dk1"/>
                </a:solidFill>
              </a:rPr>
              <a:t>: </a:t>
            </a:r>
            <a:r>
              <a:rPr lang="en-US" err="1">
                <a:solidFill>
                  <a:schemeClr val="dk1"/>
                </a:solidFill>
              </a:rPr>
              <a:t>Sutori</a:t>
            </a:r>
            <a:r>
              <a:rPr lang="en-US">
                <a:solidFill>
                  <a:schemeClr val="dk1"/>
                </a:solidFill>
              </a:rPr>
              <a:t> is an interactive storytelling and presentation tool that allows educators to create visually engaging content with multimedia elements. It can be used to provide multiple means of representation by incorporating images, videos, and interactive elements into program resources.</a:t>
            </a:r>
            <a:endParaRPr>
              <a:solidFill>
                <a:schemeClr val="dk1"/>
              </a:solidFill>
            </a:endParaRPr>
          </a:p>
          <a:p>
            <a:pPr lvl="1">
              <a:buClr>
                <a:schemeClr val="dk1"/>
              </a:buClr>
            </a:pPr>
            <a:r>
              <a:rPr lang="en-US" u="sng">
                <a:solidFill>
                  <a:schemeClr val="hlink"/>
                </a:solidFill>
                <a:hlinkClick r:id="rId4"/>
              </a:rPr>
              <a:t>Canva</a:t>
            </a:r>
            <a:r>
              <a:rPr lang="en-US" u="sng">
                <a:solidFill>
                  <a:srgbClr val="2200CC"/>
                </a:solidFill>
              </a:rPr>
              <a:t> (</a:t>
            </a:r>
            <a:r>
              <a:rPr lang="en-US">
                <a:solidFill>
                  <a:srgbClr val="2200CC"/>
                </a:solidFill>
              </a:rPr>
              <a:t>https://www.canva.com/)</a:t>
            </a:r>
            <a:r>
              <a:rPr lang="en-US">
                <a:solidFill>
                  <a:schemeClr val="dk1"/>
                </a:solidFill>
              </a:rPr>
              <a:t>: Canva is a graphic design platform that offers a wide range of templates and design elements to create visually appealing materials. Educators can use Canva to create infographics, visual aids, or alternative representations of content to support diverse learners.</a:t>
            </a:r>
            <a:endParaRPr>
              <a:solidFill>
                <a:schemeClr val="dk1"/>
              </a:solidFill>
            </a:endParaRPr>
          </a:p>
          <a:p>
            <a:pPr lvl="1">
              <a:buClr>
                <a:schemeClr val="dk1"/>
              </a:buClr>
            </a:pPr>
            <a:r>
              <a:rPr lang="en-US" u="sng">
                <a:solidFill>
                  <a:schemeClr val="hlink"/>
                </a:solidFill>
                <a:hlinkClick r:id="rId5"/>
              </a:rPr>
              <a:t>Read&amp;Write</a:t>
            </a:r>
            <a:r>
              <a:rPr lang="en-US" u="sng">
                <a:solidFill>
                  <a:srgbClr val="2200CC"/>
                </a:solidFill>
              </a:rPr>
              <a:t> (</a:t>
            </a:r>
            <a:r>
              <a:rPr lang="en-US">
                <a:solidFill>
                  <a:srgbClr val="2200CC"/>
                </a:solidFill>
              </a:rPr>
              <a:t>https://www.texthelp.com/products/read-and-write-education/)</a:t>
            </a:r>
            <a:r>
              <a:rPr lang="en-US">
                <a:solidFill>
                  <a:schemeClr val="dk1"/>
                </a:solidFill>
              </a:rPr>
              <a:t>: </a:t>
            </a:r>
            <a:r>
              <a:rPr lang="en-US" err="1">
                <a:solidFill>
                  <a:schemeClr val="dk1"/>
                </a:solidFill>
              </a:rPr>
              <a:t>Read&amp;Write</a:t>
            </a:r>
            <a:r>
              <a:rPr lang="en-US">
                <a:solidFill>
                  <a:schemeClr val="dk1"/>
                </a:solidFill>
              </a:rPr>
              <a:t> is a literacy support tool that provides features like text-to-speech, word prediction, and text highlighting. It can support learners with reading difficulties or those who benefit from auditory reinforcement. Educators can use </a:t>
            </a:r>
            <a:r>
              <a:rPr lang="en-US" err="1">
                <a:solidFill>
                  <a:schemeClr val="dk1"/>
                </a:solidFill>
              </a:rPr>
              <a:t>Read&amp;Write</a:t>
            </a:r>
            <a:r>
              <a:rPr lang="en-US">
                <a:solidFill>
                  <a:schemeClr val="dk1"/>
                </a:solidFill>
              </a:rPr>
              <a:t> to ensure content is accessible and understandable for all learners.</a:t>
            </a:r>
            <a:endParaRPr>
              <a:solidFill>
                <a:schemeClr val="dk1"/>
              </a:solidFill>
            </a:endParaRPr>
          </a:p>
          <a:p>
            <a:pPr lvl="1">
              <a:buClr>
                <a:schemeClr val="dk1"/>
              </a:buClr>
            </a:pPr>
            <a:r>
              <a:rPr lang="en-US" u="sng">
                <a:solidFill>
                  <a:schemeClr val="hlink"/>
                </a:solidFill>
                <a:hlinkClick r:id="rId6"/>
              </a:rPr>
              <a:t>Padlet</a:t>
            </a:r>
            <a:r>
              <a:rPr lang="en-US" u="sng">
                <a:solidFill>
                  <a:srgbClr val="2200CC"/>
                </a:solidFill>
              </a:rPr>
              <a:t> (</a:t>
            </a:r>
            <a:r>
              <a:rPr lang="en-US">
                <a:solidFill>
                  <a:srgbClr val="2200CC"/>
                </a:solidFill>
              </a:rPr>
              <a:t>https://padlet.com/account/setup)</a:t>
            </a:r>
            <a:r>
              <a:rPr lang="en-US">
                <a:solidFill>
                  <a:schemeClr val="dk1"/>
                </a:solidFill>
              </a:rPr>
              <a:t>: Padlet is a collaborative digital board that allows users to create and share content in various formats, including text, images, videos, and audio recordings. It can be used to provide multiple means of engagement and representation by allowing learners to interact with content through different modalities and collaborate with peers.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49b4c1e20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249b4c1e200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dirty="0">
                <a:solidFill>
                  <a:schemeClr val="dk1"/>
                </a:solidFill>
              </a:rPr>
              <a:t>🕧 = 10 minutes</a:t>
            </a:r>
            <a:endParaRPr dirty="0">
              <a:solidFill>
                <a:schemeClr val="dk1"/>
              </a:solidFill>
            </a:endParaRPr>
          </a:p>
          <a:p>
            <a:pPr marL="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dirty="0"/>
              <a:t>To lay the foundation for the second part of the activity, we’re going to review a useful resource for supporting accessibility.</a:t>
            </a:r>
            <a:endParaRPr dirty="0"/>
          </a:p>
          <a:p>
            <a:pPr marL="457200" lvl="0" indent="-298450" algn="l" rtl="0">
              <a:lnSpc>
                <a:spcPct val="100000"/>
              </a:lnSpc>
              <a:spcBef>
                <a:spcPts val="0"/>
              </a:spcBef>
              <a:spcAft>
                <a:spcPts val="0"/>
              </a:spcAft>
              <a:buSzPts val="1100"/>
              <a:buChar char="●"/>
            </a:pPr>
            <a:r>
              <a:rPr lang="en-US" dirty="0"/>
              <a:t>The Plain Language Act promotes the use of clear and simple language in government communications to enhance understanding and accessibility.</a:t>
            </a:r>
            <a:endParaRPr dirty="0"/>
          </a:p>
          <a:p>
            <a:pPr lvl="1"/>
            <a:r>
              <a:rPr lang="en-US" b="1" dirty="0">
                <a:solidFill>
                  <a:schemeClr val="dk1"/>
                </a:solidFill>
              </a:rPr>
              <a:t>💻 </a:t>
            </a:r>
            <a:r>
              <a:rPr lang="en-US" b="1" dirty="0"/>
              <a:t>Digital Connection</a:t>
            </a:r>
            <a:r>
              <a:rPr lang="en-US" dirty="0"/>
              <a:t>: </a:t>
            </a:r>
            <a:r>
              <a:rPr lang="en-US" u="sng" dirty="0">
                <a:solidFill>
                  <a:schemeClr val="hlink"/>
                </a:solidFill>
                <a:hlinkClick r:id="rId3"/>
              </a:rPr>
              <a:t>The Plain Language Act website</a:t>
            </a:r>
            <a:r>
              <a:rPr lang="en-US" dirty="0"/>
              <a:t> includes several examples and non-examples of clear and simple language, including “before and after” so people can compare and contrast how applying the Plain Language Act can change a user experience </a:t>
            </a:r>
            <a:endParaRPr dirty="0"/>
          </a:p>
          <a:p>
            <a:r>
              <a:rPr lang="en-US" dirty="0"/>
              <a:t>Share the Plain Language Act website with participants. Ask them to read a few of the before and after examples.</a:t>
            </a:r>
            <a:endParaRPr dirty="0"/>
          </a:p>
          <a:p>
            <a:pPr marL="914400" lvl="1" indent="-298450" algn="l" rtl="0">
              <a:lnSpc>
                <a:spcPct val="100000"/>
              </a:lnSpc>
              <a:spcBef>
                <a:spcPts val="0"/>
              </a:spcBef>
              <a:spcAft>
                <a:spcPts val="0"/>
              </a:spcAft>
              <a:buSzPts val="1100"/>
              <a:buChar char="○"/>
            </a:pPr>
            <a:r>
              <a:rPr lang="en-US" dirty="0"/>
              <a:t>In groups, discuss what you notice and wonder about these language changes.</a:t>
            </a:r>
            <a:endParaRPr dirty="0"/>
          </a:p>
          <a:p>
            <a:r>
              <a:rPr lang="en-US" dirty="0"/>
              <a:t>Think about your own program’s website, outreach materials, and our content used in actual lesson plans. </a:t>
            </a:r>
            <a:endParaRPr dirty="0"/>
          </a:p>
          <a:p>
            <a:pPr marL="158750" lvl="0" indent="0" algn="l">
              <a:lnSpc>
                <a:spcPct val="100000"/>
              </a:lnSpc>
              <a:spcBef>
                <a:spcPts val="0"/>
              </a:spcBef>
              <a:spcAft>
                <a:spcPts val="0"/>
              </a:spcAft>
              <a:buSzPts val="1100"/>
              <a:buNone/>
            </a:pPr>
            <a:endParaRPr lang="en-US" dirty="0"/>
          </a:p>
          <a:p>
            <a:pPr marL="158750" indent="0">
              <a:buNone/>
            </a:pPr>
            <a:r>
              <a:rPr lang="en-US" b="1" dirty="0"/>
              <a:t>Links:</a:t>
            </a:r>
            <a:endParaRPr lang="en-US"/>
          </a:p>
          <a:p>
            <a:pPr marL="330200" indent="-171450"/>
            <a:r>
              <a:rPr lang="en-US" dirty="0"/>
              <a:t>The Plain Language Act website: </a:t>
            </a:r>
            <a:r>
              <a:rPr lang="en-US" dirty="0">
                <a:hlinkClick r:id="rId3"/>
              </a:rPr>
              <a:t>https://www.plainlanguage.gov/examples/before-and-after/</a:t>
            </a:r>
            <a:endParaRPr lang="en-US"/>
          </a:p>
          <a:p>
            <a:pPr marL="158750" indent="0">
              <a:buNone/>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Google Shape;12;p12"/>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14" name="Google Shape;14;p1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2"/>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txBox="1">
            <a:spLocks noGrp="1"/>
          </p:cNvSpPr>
          <p:nvPr>
            <p:ph type="ctrTitle"/>
          </p:nvPr>
        </p:nvSpPr>
        <p:spPr>
          <a:xfrm>
            <a:off x="2194559" y="109728"/>
            <a:ext cx="7598664" cy="62179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800"/>
              <a:buFont typeface="Arial Black"/>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ubTitle" idx="1"/>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21" name="Google Shape;21;p13"/>
          <p:cNvSpPr txBox="1">
            <a:spLocks noGrp="1"/>
          </p:cNvSpPr>
          <p:nvPr>
            <p:ph type="dt" idx="10"/>
          </p:nvPr>
        </p:nvSpPr>
        <p:spPr>
          <a:xfrm>
            <a:off x="8932558"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ftr" idx="11"/>
          </p:nvPr>
        </p:nvSpPr>
        <p:spPr>
          <a:xfrm>
            <a:off x="3962399" y="5870575"/>
            <a:ext cx="4893958"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ldNum" idx="12"/>
          </p:nvPr>
        </p:nvSpPr>
        <p:spPr>
          <a:xfrm>
            <a:off x="10608958"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and Media">
  <p:cSld name="Title, Content and Media">
    <p:spTree>
      <p:nvGrpSpPr>
        <p:cNvPr id="1" name="Shape 24"/>
        <p:cNvGrpSpPr/>
        <p:nvPr/>
      </p:nvGrpSpPr>
      <p:grpSpPr>
        <a:xfrm>
          <a:off x="0" y="0"/>
          <a:ext cx="0" cy="0"/>
          <a:chOff x="0" y="0"/>
          <a:chExt cx="0" cy="0"/>
        </a:xfrm>
      </p:grpSpPr>
      <p:sp>
        <p:nvSpPr>
          <p:cNvPr id="25" name="Google Shape;25;p14"/>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body" idx="1"/>
          </p:nvPr>
        </p:nvSpPr>
        <p:spPr>
          <a:xfrm>
            <a:off x="6301904" y="2279392"/>
            <a:ext cx="5381016" cy="364913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28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
        <p:nvSpPr>
          <p:cNvPr id="27" name="Google Shape;27;p1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4"/>
          <p:cNvSpPr txBox="1">
            <a:spLocks noGrp="1"/>
          </p:cNvSpPr>
          <p:nvPr>
            <p:ph type="subTitle" idx="2"/>
          </p:nvPr>
        </p:nvSpPr>
        <p:spPr>
          <a:xfrm>
            <a:off x="246431" y="1253426"/>
            <a:ext cx="8609925" cy="58834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3000" cap="none">
                <a:solidFill>
                  <a:srgbClr val="132648"/>
                </a:solidFill>
              </a:defRPr>
            </a:lvl1pPr>
            <a:lvl2pPr lvl="1" algn="ctr">
              <a:lnSpc>
                <a:spcPct val="100000"/>
              </a:lnSpc>
              <a:spcBef>
                <a:spcPts val="1000"/>
              </a:spcBef>
              <a:spcAft>
                <a:spcPts val="0"/>
              </a:spcAft>
              <a:buSzPts val="2700"/>
              <a:buNone/>
              <a:defRPr>
                <a:solidFill>
                  <a:schemeClr val="lt1"/>
                </a:solidFill>
              </a:defRPr>
            </a:lvl2pPr>
            <a:lvl3pPr lvl="2" algn="ctr">
              <a:lnSpc>
                <a:spcPct val="100000"/>
              </a:lnSpc>
              <a:spcBef>
                <a:spcPts val="1000"/>
              </a:spcBef>
              <a:spcAft>
                <a:spcPts val="0"/>
              </a:spcAft>
              <a:buSzPts val="2600"/>
              <a:buNone/>
              <a:defRPr>
                <a:solidFill>
                  <a:schemeClr val="lt1"/>
                </a:solidFill>
              </a:defRPr>
            </a:lvl3pPr>
            <a:lvl4pPr lvl="3" algn="ctr">
              <a:lnSpc>
                <a:spcPct val="100000"/>
              </a:lnSpc>
              <a:spcBef>
                <a:spcPts val="1000"/>
              </a:spcBef>
              <a:spcAft>
                <a:spcPts val="0"/>
              </a:spcAft>
              <a:buSzPts val="2500"/>
              <a:buNone/>
              <a:defRPr>
                <a:solidFill>
                  <a:schemeClr val="lt1"/>
                </a:solidFill>
              </a:defRPr>
            </a:lvl4pPr>
            <a:lvl5pPr lvl="4" algn="ctr">
              <a:lnSpc>
                <a:spcPct val="100000"/>
              </a:lnSpc>
              <a:spcBef>
                <a:spcPts val="1000"/>
              </a:spcBef>
              <a:spcAft>
                <a:spcPts val="0"/>
              </a:spcAft>
              <a:buSzPts val="2400"/>
              <a:buNone/>
              <a:defRPr>
                <a:solidFill>
                  <a:schemeClr val="lt1"/>
                </a:solidFill>
              </a:defRPr>
            </a:lvl5pPr>
            <a:lvl6pPr lvl="5" algn="ctr">
              <a:lnSpc>
                <a:spcPct val="100000"/>
              </a:lnSpc>
              <a:spcBef>
                <a:spcPts val="1000"/>
              </a:spcBef>
              <a:spcAft>
                <a:spcPts val="0"/>
              </a:spcAft>
              <a:buSzPts val="1200"/>
              <a:buNone/>
              <a:defRPr>
                <a:solidFill>
                  <a:schemeClr val="lt1"/>
                </a:solidFill>
              </a:defRPr>
            </a:lvl6pPr>
            <a:lvl7pPr lvl="6" algn="ctr">
              <a:lnSpc>
                <a:spcPct val="100000"/>
              </a:lnSpc>
              <a:spcBef>
                <a:spcPts val="1000"/>
              </a:spcBef>
              <a:spcAft>
                <a:spcPts val="0"/>
              </a:spcAft>
              <a:buSzPts val="1200"/>
              <a:buNone/>
              <a:defRPr>
                <a:solidFill>
                  <a:schemeClr val="lt1"/>
                </a:solidFill>
              </a:defRPr>
            </a:lvl7pPr>
            <a:lvl8pPr lvl="7" algn="ctr">
              <a:lnSpc>
                <a:spcPct val="100000"/>
              </a:lnSpc>
              <a:spcBef>
                <a:spcPts val="1000"/>
              </a:spcBef>
              <a:spcAft>
                <a:spcPts val="0"/>
              </a:spcAft>
              <a:buSzPts val="1200"/>
              <a:buNone/>
              <a:defRPr>
                <a:solidFill>
                  <a:schemeClr val="lt1"/>
                </a:solidFill>
              </a:defRPr>
            </a:lvl8pPr>
            <a:lvl9pPr lvl="8" algn="ctr">
              <a:lnSpc>
                <a:spcPct val="100000"/>
              </a:lnSpc>
              <a:spcBef>
                <a:spcPts val="1000"/>
              </a:spcBef>
              <a:spcAft>
                <a:spcPts val="1000"/>
              </a:spcAft>
              <a:buSzPts val="1200"/>
              <a:buNone/>
              <a:defRPr>
                <a:solidFill>
                  <a:schemeClr val="lt1"/>
                </a:solidFill>
              </a:defRPr>
            </a:lvl9pPr>
          </a:lstStyle>
          <a:p>
            <a:endParaRPr/>
          </a:p>
        </p:txBody>
      </p:sp>
      <p:sp>
        <p:nvSpPr>
          <p:cNvPr id="31" name="Google Shape;31;p14"/>
          <p:cNvSpPr txBox="1">
            <a:spLocks noGrp="1"/>
          </p:cNvSpPr>
          <p:nvPr>
            <p:ph type="body" idx="3"/>
          </p:nvPr>
        </p:nvSpPr>
        <p:spPr>
          <a:xfrm>
            <a:off x="880357" y="2294467"/>
            <a:ext cx="5381016" cy="3649133"/>
          </a:xfrm>
          <a:prstGeom prst="rect">
            <a:avLst/>
          </a:prstGeom>
          <a:noFill/>
          <a:ln>
            <a:noFill/>
          </a:ln>
        </p:spPr>
        <p:txBody>
          <a:bodyPr spcFirstLastPara="1" wrap="square" lIns="91425" tIns="45700" rIns="91425" bIns="45700" anchor="ctr" anchorCtr="0">
            <a:norm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87350" algn="l">
              <a:lnSpc>
                <a:spcPct val="100000"/>
              </a:lnSpc>
              <a:spcBef>
                <a:spcPts val="1000"/>
              </a:spcBef>
              <a:spcAft>
                <a:spcPts val="0"/>
              </a:spcAft>
              <a:buClr>
                <a:srgbClr val="132648"/>
              </a:buClr>
              <a:buSzPts val="25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100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2194560" y="111784"/>
            <a:ext cx="7600260" cy="62257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800"/>
              <a:buFont typeface="Arial Black"/>
              <a:buNone/>
              <a:defRPr sz="2800" b="0" i="0" u="none" strike="noStrike" cap="none">
                <a:solidFill>
                  <a:schemeClr val="lt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8" name="Google Shape;8;p1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p1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p1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36" name="Google Shape;36;p1" descr="OTAN - Outreach and Technical Assistance Network. Professional Development, News, Teaching with Technology, TDLS, Digests and Newsletters, Online Resources and Videos"/>
          <p:cNvPicPr preferRelativeResize="0">
            <a:picLocks noGrp="1"/>
          </p:cNvPicPr>
          <p:nvPr>
            <p:ph type="body" idx="1"/>
          </p:nvPr>
        </p:nvPicPr>
        <p:blipFill rotWithShape="1">
          <a:blip r:embed="rId3">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F725135C-350A-4BB6-35F7-BAA1EACE9D76}"/>
              </a:ext>
            </a:extLst>
          </p:cNvPr>
          <p:cNvSpPr>
            <a:spLocks noGrp="1"/>
          </p:cNvSpPr>
          <p:nvPr>
            <p:ph type="title"/>
          </p:nvPr>
        </p:nvSpPr>
        <p:spPr>
          <a:xfrm>
            <a:off x="102084" y="172260"/>
            <a:ext cx="2290451" cy="622570"/>
          </a:xfrm>
        </p:spPr>
        <p:txBody>
          <a:bodyPr>
            <a:normAutofit/>
          </a:bodyPr>
          <a:lstStyle/>
          <a:p>
            <a:r>
              <a:rPr lang="en-US" sz="1600"/>
              <a:t>OTAN Resources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g249b4c1e200_0_54"/>
          <p:cNvSpPr txBox="1">
            <a:spLocks noGrp="1"/>
          </p:cNvSpPr>
          <p:nvPr>
            <p:ph type="body" idx="4294967295"/>
          </p:nvPr>
        </p:nvSpPr>
        <p:spPr>
          <a:xfrm>
            <a:off x="570425" y="936426"/>
            <a:ext cx="10131300" cy="5353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sz="3000" b="1"/>
              <a:t>Simplifying program materials</a:t>
            </a:r>
            <a:br>
              <a:rPr lang="en-US" b="1"/>
            </a:br>
            <a:endParaRPr b="1"/>
          </a:p>
          <a:p>
            <a:pPr marL="457200" lvl="0" indent="-406400" algn="l" rtl="0">
              <a:lnSpc>
                <a:spcPct val="100000"/>
              </a:lnSpc>
              <a:spcBef>
                <a:spcPts val="0"/>
              </a:spcBef>
              <a:spcAft>
                <a:spcPts val="0"/>
              </a:spcAft>
              <a:buSzPts val="2800"/>
              <a:buChar char="●"/>
            </a:pPr>
            <a:r>
              <a:rPr lang="en-US"/>
              <a:t>Review the resource from the first activity (or choose a new one)</a:t>
            </a:r>
            <a:endParaRPr/>
          </a:p>
          <a:p>
            <a:pPr marL="914400" lvl="1" indent="-400050" algn="l" rtl="0">
              <a:lnSpc>
                <a:spcPct val="100000"/>
              </a:lnSpc>
              <a:spcBef>
                <a:spcPts val="0"/>
              </a:spcBef>
              <a:spcAft>
                <a:spcPts val="0"/>
              </a:spcAft>
              <a:buSzPts val="2700"/>
              <a:buChar char="○"/>
            </a:pPr>
            <a:r>
              <a:rPr lang="en-US"/>
              <a:t>e.g., Program website, content in a lesson plan, outreach materials</a:t>
            </a:r>
            <a:br>
              <a:rPr lang="en-US"/>
            </a:br>
            <a:endParaRPr/>
          </a:p>
          <a:p>
            <a:pPr marL="457200" lvl="0" indent="-406400" algn="l" rtl="0">
              <a:lnSpc>
                <a:spcPct val="100000"/>
              </a:lnSpc>
              <a:spcBef>
                <a:spcPts val="0"/>
              </a:spcBef>
              <a:spcAft>
                <a:spcPts val="0"/>
              </a:spcAft>
              <a:buSzPts val="2800"/>
              <a:buChar char="●"/>
            </a:pPr>
            <a:r>
              <a:rPr lang="en-US"/>
              <a:t>Spend a few minutes identifying complex sentences, jargon, and/or instructions that are not clear</a:t>
            </a:r>
            <a:endParaRPr/>
          </a:p>
          <a:p>
            <a:pPr marL="914400" lvl="1" indent="-400050" algn="l" rtl="0">
              <a:lnSpc>
                <a:spcPct val="100000"/>
              </a:lnSpc>
              <a:spcBef>
                <a:spcPts val="0"/>
              </a:spcBef>
              <a:spcAft>
                <a:spcPts val="0"/>
              </a:spcAft>
              <a:buSzPts val="2700"/>
              <a:buChar char="○"/>
            </a:pPr>
            <a:r>
              <a:rPr lang="en-US"/>
              <a:t>Consider using the Hemingway Editor</a:t>
            </a:r>
            <a:br>
              <a:rPr lang="en-US"/>
            </a:br>
            <a:endParaRPr/>
          </a:p>
          <a:p>
            <a:pPr marL="457200" lvl="0" indent="-406400" algn="l" rtl="0">
              <a:lnSpc>
                <a:spcPct val="100000"/>
              </a:lnSpc>
              <a:spcBef>
                <a:spcPts val="0"/>
              </a:spcBef>
              <a:spcAft>
                <a:spcPts val="0"/>
              </a:spcAft>
              <a:buSzPts val="2800"/>
              <a:buChar char="●"/>
            </a:pPr>
            <a:r>
              <a:rPr lang="en-US"/>
              <a:t>Share with a neighbor to get feedback</a:t>
            </a:r>
            <a:endParaRPr/>
          </a:p>
        </p:txBody>
      </p:sp>
      <p:sp>
        <p:nvSpPr>
          <p:cNvPr id="107" name="Google Shape;107;g249b4c1e200_0_54"/>
          <p:cNvSpPr txBox="1">
            <a:spLocks noGrp="1"/>
          </p:cNvSpPr>
          <p:nvPr>
            <p:ph type="ctrTitle"/>
          </p:nvPr>
        </p:nvSpPr>
        <p:spPr>
          <a:xfrm>
            <a:off x="2194559" y="109728"/>
            <a:ext cx="9380435" cy="621900"/>
          </a:xfrm>
          <a:prstGeom prst="rect">
            <a:avLst/>
          </a:prstGeom>
          <a:noFill/>
          <a:ln>
            <a:noFill/>
          </a:ln>
        </p:spPr>
        <p:txBody>
          <a:bodyPr spcFirstLastPara="1" wrap="square" lIns="91425" tIns="45700" rIns="91425" bIns="45700" anchor="ctr" anchorCtr="0">
            <a:normAutofit/>
          </a:bodyPr>
          <a:lstStyle/>
          <a:p>
            <a:pPr>
              <a:buSzPct val="100000"/>
            </a:pPr>
            <a:r>
              <a:rPr lang="en-US"/>
              <a:t>Revising a Program Resource with </a:t>
            </a:r>
            <a:r>
              <a:rPr lang="en-U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8"/>
                  </a:ext>
                </a:extLst>
              </a:rPr>
              <a:t>UDL Part II</a:t>
            </a:r>
            <a:endParaRPr lang="en-US"/>
          </a:p>
        </p:txBody>
      </p:sp>
      <p:pic>
        <p:nvPicPr>
          <p:cNvPr id="109" name="Google Shape;109;g249b4c1e200_0_54" title="Icon revise"/>
          <p:cNvPicPr preferRelativeResize="0"/>
          <p:nvPr/>
        </p:nvPicPr>
        <p:blipFill rotWithShape="1">
          <a:blip r:embed="rId3">
            <a:alphaModFix/>
          </a:blip>
          <a:srcRect/>
          <a:stretch/>
        </p:blipFill>
        <p:spPr>
          <a:xfrm>
            <a:off x="10929599" y="5524350"/>
            <a:ext cx="1262400" cy="12119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6" name="Google Shape;116;g249b4c1e200_0_69" descr="People talking to each other while using computers to showcases a &quot;think-pair-share&quot; activtivy"/>
          <p:cNvPicPr preferRelativeResize="0"/>
          <p:nvPr/>
        </p:nvPicPr>
        <p:blipFill rotWithShape="1">
          <a:blip r:embed="rId3">
            <a:alphaModFix/>
          </a:blip>
          <a:srcRect l="17638" r="19297"/>
          <a:stretch/>
        </p:blipFill>
        <p:spPr>
          <a:xfrm>
            <a:off x="8628900" y="1725050"/>
            <a:ext cx="3222077" cy="3407876"/>
          </a:xfrm>
          <a:prstGeom prst="rect">
            <a:avLst/>
          </a:prstGeom>
          <a:noFill/>
          <a:ln>
            <a:noFill/>
          </a:ln>
        </p:spPr>
      </p:pic>
      <p:sp>
        <p:nvSpPr>
          <p:cNvPr id="115" name="Google Shape;115;g249b4c1e200_0_69"/>
          <p:cNvSpPr txBox="1">
            <a:spLocks noGrp="1"/>
          </p:cNvSpPr>
          <p:nvPr>
            <p:ph type="body" idx="4294967295"/>
          </p:nvPr>
        </p:nvSpPr>
        <p:spPr>
          <a:xfrm>
            <a:off x="449700" y="1057175"/>
            <a:ext cx="7980300" cy="53532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sz="30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Think-Pair-Share</a:t>
            </a:r>
            <a:endParaRPr lang="en-US" sz="3000" b="1"/>
          </a:p>
          <a:p>
            <a:pPr marL="0" lvl="0" indent="0" algn="l" rtl="0">
              <a:lnSpc>
                <a:spcPct val="100000"/>
              </a:lnSpc>
              <a:spcBef>
                <a:spcPts val="0"/>
              </a:spcBef>
              <a:spcAft>
                <a:spcPts val="0"/>
              </a:spcAft>
              <a:buSzPts val="2800"/>
              <a:buNone/>
            </a:pPr>
            <a:endParaRPr lang="en-US" b="1"/>
          </a:p>
          <a:p>
            <a:pPr>
              <a:buChar char="●"/>
            </a:pPr>
            <a:r>
              <a:rPr lang="en-US"/>
              <a:t>In what ways can digital tools enhance implementation of UDL and WCAG principles? </a:t>
            </a:r>
            <a:br>
              <a:rPr lang="en-US"/>
            </a:br>
            <a:endParaRPr lang="en-US"/>
          </a:p>
          <a:p>
            <a:pPr marL="457200" lvl="0" indent="-406400" algn="l" rtl="0">
              <a:lnSpc>
                <a:spcPct val="100000"/>
              </a:lnSpc>
              <a:spcBef>
                <a:spcPts val="0"/>
              </a:spcBef>
              <a:spcAft>
                <a:spcPts val="0"/>
              </a:spcAft>
              <a:buSzPts val="2800"/>
              <a:buChar char="●"/>
            </a:pPr>
            <a:r>
              <a:rPr lang="en-US"/>
              <a:t>What challenges were encountered with applying UDL and WCAG principles to program materials?</a:t>
            </a:r>
          </a:p>
          <a:p>
            <a:pPr marL="914400" lvl="1" indent="-400050" algn="l" rtl="0">
              <a:lnSpc>
                <a:spcPct val="100000"/>
              </a:lnSpc>
              <a:spcBef>
                <a:spcPts val="0"/>
              </a:spcBef>
              <a:spcAft>
                <a:spcPts val="0"/>
              </a:spcAft>
              <a:buSzPts val="2700"/>
              <a:buChar char="○"/>
            </a:pPr>
            <a:r>
              <a:rPr lang="en-US"/>
              <a:t>What were the strategies or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resources that were</a:t>
            </a:r>
            <a:r>
              <a:rPr lang="en-US"/>
              <a:t> helpful for addressing those challenges?</a:t>
            </a:r>
          </a:p>
        </p:txBody>
      </p:sp>
      <p:sp>
        <p:nvSpPr>
          <p:cNvPr id="114" name="Google Shape;114;g249b4c1e200_0_69"/>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Reflecting about Accessibility</a:t>
            </a:r>
            <a:endParaRPr/>
          </a:p>
        </p:txBody>
      </p:sp>
      <p:pic>
        <p:nvPicPr>
          <p:cNvPr id="117" name="Google Shape;117;g249b4c1e200_0_69" title="Icon discuss"/>
          <p:cNvPicPr preferRelativeResize="0"/>
          <p:nvPr/>
        </p:nvPicPr>
        <p:blipFill rotWithShape="1">
          <a:blip r:embed="rId4">
            <a:alphaModFix/>
          </a:blip>
          <a:srcRect/>
          <a:stretch/>
        </p:blipFill>
        <p:spPr>
          <a:xfrm>
            <a:off x="10929600" y="5480925"/>
            <a:ext cx="1262400" cy="1262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g241256b7583_0_60"/>
          <p:cNvSpPr txBox="1">
            <a:spLocks noGrp="1"/>
          </p:cNvSpPr>
          <p:nvPr>
            <p:ph type="body" idx="4294967295"/>
          </p:nvPr>
        </p:nvSpPr>
        <p:spPr>
          <a:xfrm>
            <a:off x="3940300" y="1298850"/>
            <a:ext cx="7679700" cy="4958700"/>
          </a:xfrm>
          <a:prstGeom prst="rect">
            <a:avLst/>
          </a:prstGeom>
          <a:noFill/>
          <a:ln>
            <a:noFill/>
          </a:ln>
        </p:spPr>
        <p:txBody>
          <a:bodyPr spcFirstLastPara="1" wrap="square" lIns="91425" tIns="45700" rIns="91425" bIns="45700" anchor="ctr" anchorCtr="0">
            <a:normAutofit/>
          </a:bodyPr>
          <a:lstStyle/>
          <a:p>
            <a:pPr marL="285750" lvl="0" indent="-285750" algn="l" rtl="0">
              <a:lnSpc>
                <a:spcPct val="100000"/>
              </a:lnSpc>
              <a:spcBef>
                <a:spcPts val="0"/>
              </a:spcBef>
              <a:spcAft>
                <a:spcPts val="0"/>
              </a:spcAft>
              <a:buSzPts val="2800"/>
              <a:buAutoNum type="arabicPeriod"/>
            </a:pPr>
            <a:r>
              <a:rPr lang="en-US"/>
              <a:t>Chapter 2 of the </a:t>
            </a:r>
            <a:r>
              <a:rPr lang="en-US" b="1"/>
              <a:t>Digital Learning Guidance</a:t>
            </a:r>
            <a:r>
              <a:rPr lang="en-US"/>
              <a:t> provides more details and discussion of key principles</a:t>
            </a:r>
            <a:br>
              <a:rPr lang="en-US"/>
            </a:br>
            <a:endParaRPr lang="en-US"/>
          </a:p>
          <a:p>
            <a:pPr marL="285750" lvl="0" indent="-285750" algn="l" rtl="0">
              <a:lnSpc>
                <a:spcPct val="100000"/>
              </a:lnSpc>
              <a:spcBef>
                <a:spcPts val="0"/>
              </a:spcBef>
              <a:spcAft>
                <a:spcPts val="0"/>
              </a:spcAft>
              <a:buSzPts val="2800"/>
              <a:buAutoNum type="arabicPeriod"/>
            </a:pPr>
            <a:r>
              <a:rPr lang="en-US"/>
              <a:t>The </a:t>
            </a:r>
            <a:r>
              <a:rPr lang="en-US" b="1"/>
              <a:t>self-paced course</a:t>
            </a:r>
            <a:r>
              <a:rPr lang="en-US"/>
              <a:t> </a:t>
            </a:r>
            <a:r>
              <a:rPr lang="en-U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2"/>
                  </a:ext>
                </a:extLst>
              </a:rPr>
              <a:t>on the OTAN</a:t>
            </a:r>
            <a:r>
              <a:rPr lang="en-US"/>
              <a:t> website includes a multiple-choice quiz and extension activities</a:t>
            </a:r>
            <a:br>
              <a:rPr lang="en-US"/>
            </a:br>
            <a:endParaRPr lang="en-US"/>
          </a:p>
          <a:p>
            <a:pPr marL="285750" lvl="0" indent="-285750" algn="l" rtl="0">
              <a:lnSpc>
                <a:spcPct val="100000"/>
              </a:lnSpc>
              <a:spcBef>
                <a:spcPts val="0"/>
              </a:spcBef>
              <a:spcAft>
                <a:spcPts val="0"/>
              </a:spcAft>
              <a:buSzPts val="2800"/>
              <a:buAutoNum type="arabicPeriod"/>
            </a:pPr>
            <a:r>
              <a:rPr lang="en-US"/>
              <a:t>Continue finding opportunities to simplify program materials to improve readability and </a:t>
            </a:r>
            <a:r>
              <a:rPr lang="en-U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3"/>
                  </a:ext>
                </a:extLst>
              </a:rPr>
              <a:t>accessibility</a:t>
            </a:r>
            <a:endParaRPr lang="en-US"/>
          </a:p>
        </p:txBody>
      </p:sp>
      <p:pic>
        <p:nvPicPr>
          <p:cNvPr id="122" name="Google Shape;122;g241256b7583_0_60" descr="A person standing on a bar graph to showcase &quot;next steps&quot;&#10;"/>
          <p:cNvPicPr preferRelativeResize="0"/>
          <p:nvPr/>
        </p:nvPicPr>
        <p:blipFill rotWithShape="1">
          <a:blip r:embed="rId3">
            <a:alphaModFix/>
          </a:blip>
          <a:srcRect/>
          <a:stretch/>
        </p:blipFill>
        <p:spPr>
          <a:xfrm>
            <a:off x="-696900" y="1451250"/>
            <a:ext cx="4926726" cy="4343299"/>
          </a:xfrm>
          <a:prstGeom prst="rect">
            <a:avLst/>
          </a:prstGeom>
          <a:noFill/>
          <a:ln>
            <a:noFill/>
          </a:ln>
        </p:spPr>
      </p:pic>
      <p:sp>
        <p:nvSpPr>
          <p:cNvPr id="123" name="Google Shape;123;g241256b7583_0_60"/>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What’s Next?</a:t>
            </a:r>
            <a:endParaRPr/>
          </a:p>
        </p:txBody>
      </p:sp>
      <p:pic>
        <p:nvPicPr>
          <p:cNvPr id="125" name="Google Shape;125;g241256b7583_0_60" title="icon explore next steps"/>
          <p:cNvPicPr preferRelativeResize="0"/>
          <p:nvPr/>
        </p:nvPicPr>
        <p:blipFill rotWithShape="1">
          <a:blip r:embed="rId4">
            <a:alphaModFix/>
          </a:blip>
          <a:srcRect/>
          <a:stretch/>
        </p:blipFill>
        <p:spPr>
          <a:xfrm>
            <a:off x="11041408" y="5710650"/>
            <a:ext cx="1150592" cy="1039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g2509d0f91e7_0_0"/>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t>Welcome to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Chapter 2!</a:t>
            </a:r>
            <a:endParaRPr lang="en-US"/>
          </a:p>
        </p:txBody>
      </p:sp>
      <p:pic>
        <p:nvPicPr>
          <p:cNvPr id="42" name="Google Shape;42;g2509d0f91e7_0_0" descr="Several students engaged with coursework."/>
          <p:cNvPicPr preferRelativeResize="0"/>
          <p:nvPr/>
        </p:nvPicPr>
        <p:blipFill rotWithShape="1">
          <a:blip r:embed="rId3">
            <a:alphaModFix/>
          </a:blip>
          <a:srcRect t="12956" b="9918"/>
          <a:stretch/>
        </p:blipFill>
        <p:spPr>
          <a:xfrm>
            <a:off x="250" y="742950"/>
            <a:ext cx="12191473" cy="5991226"/>
          </a:xfrm>
          <a:prstGeom prst="rect">
            <a:avLst/>
          </a:prstGeom>
          <a:noFill/>
          <a:ln>
            <a:noFill/>
          </a:ln>
        </p:spPr>
      </p:pic>
      <p:sp>
        <p:nvSpPr>
          <p:cNvPr id="43" name="Google Shape;43;g2509d0f91e7_0_0">
            <a:extLst>
              <a:ext uri="{C183D7F6-B498-43B3-948B-1728B52AA6E4}">
                <adec:decorative xmlns:adec="http://schemas.microsoft.com/office/drawing/2017/decorative" val="1"/>
              </a:ext>
            </a:extLst>
          </p:cNvPr>
          <p:cNvSpPr/>
          <p:nvPr/>
        </p:nvSpPr>
        <p:spPr>
          <a:xfrm>
            <a:off x="0" y="1780925"/>
            <a:ext cx="6739800" cy="783300"/>
          </a:xfrm>
          <a:prstGeom prst="rect">
            <a:avLst/>
          </a:prstGeom>
          <a:solidFill>
            <a:srgbClr val="132648"/>
          </a:solidFill>
          <a:ln w="9525" cap="flat" cmpd="sng">
            <a:solidFill>
              <a:srgbClr val="132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g2509d0f91e7_0_0"/>
          <p:cNvSpPr txBox="1">
            <a:spLocks noGrp="1"/>
          </p:cNvSpPr>
          <p:nvPr>
            <p:ph type="subTitle" idx="1"/>
          </p:nvPr>
        </p:nvSpPr>
        <p:spPr>
          <a:xfrm>
            <a:off x="512056" y="1857126"/>
            <a:ext cx="8610000" cy="588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sz="3400" b="1">
                <a:solidFill>
                  <a:schemeClr val="lt1"/>
                </a:solidFill>
              </a:rPr>
              <a:t>Ensuring </a:t>
            </a:r>
            <a:r>
              <a:rPr lang="en-US" sz="3400" b="1">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Equity and Access</a:t>
            </a:r>
            <a:endParaRPr lang="en-US" sz="3400" b="1">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50" name="Google Shape;50;g249b4c1e200_0_2"/>
          <p:cNvSpPr txBox="1">
            <a:spLocks noGrp="1"/>
          </p:cNvSpPr>
          <p:nvPr>
            <p:ph type="body" idx="4294967295"/>
          </p:nvPr>
        </p:nvSpPr>
        <p:spPr>
          <a:xfrm>
            <a:off x="771250" y="1241800"/>
            <a:ext cx="10998300" cy="5478900"/>
          </a:xfrm>
          <a:prstGeom prst="rect">
            <a:avLst/>
          </a:prstGeom>
          <a:noFill/>
          <a:ln>
            <a:noFill/>
          </a:ln>
        </p:spPr>
        <p:txBody>
          <a:bodyPr spcFirstLastPara="1" wrap="square" lIns="91425" tIns="45700" rIns="91425" bIns="45700" anchor="ctr" anchorCtr="0">
            <a:normAutofit/>
          </a:bodyPr>
          <a:lstStyle/>
          <a:p>
            <a:pPr marL="457200" lvl="0" indent="-406400" algn="l" rtl="0">
              <a:lnSpc>
                <a:spcPct val="100000"/>
              </a:lnSpc>
              <a:spcBef>
                <a:spcPts val="0"/>
              </a:spcBef>
              <a:spcAft>
                <a:spcPts val="0"/>
              </a:spcAft>
              <a:buSzPts val="2800"/>
              <a:buAutoNum type="arabicPeriod"/>
            </a:pPr>
            <a:r>
              <a:rPr lang="en-US" b="1"/>
              <a:t>Understand </a:t>
            </a:r>
            <a:r>
              <a:rPr lang="en-US"/>
              <a:t>and explain the principles of the Web Content Accessibility Guidelines (WCAG) and Universal Design for Learning (UDL)</a:t>
            </a:r>
            <a:br>
              <a:rPr lang="en-US"/>
            </a:br>
            <a:endParaRPr/>
          </a:p>
          <a:p>
            <a:pPr marL="457200" lvl="0" indent="-406400" algn="l" rtl="0">
              <a:lnSpc>
                <a:spcPct val="100000"/>
              </a:lnSpc>
              <a:spcBef>
                <a:spcPts val="0"/>
              </a:spcBef>
              <a:spcAft>
                <a:spcPts val="0"/>
              </a:spcAft>
              <a:buSzPts val="2800"/>
              <a:buAutoNum type="arabicPeriod"/>
            </a:pPr>
            <a:r>
              <a:rPr lang="en-US" b="1"/>
              <a:t>Apply </a:t>
            </a:r>
            <a:r>
              <a:rPr lang="en-US"/>
              <a:t>WCAG and UDL principles in the design of digital learning materials</a:t>
            </a:r>
            <a:br>
              <a:rPr lang="en-US"/>
            </a:br>
            <a:endParaRPr/>
          </a:p>
          <a:p>
            <a:pPr marL="457200" lvl="0" indent="-406400" algn="l" rtl="0">
              <a:lnSpc>
                <a:spcPct val="100000"/>
              </a:lnSpc>
              <a:spcBef>
                <a:spcPts val="0"/>
              </a:spcBef>
              <a:spcAft>
                <a:spcPts val="0"/>
              </a:spcAft>
              <a:buSzPts val="2800"/>
              <a:buAutoNum type="arabicPeriod"/>
            </a:pPr>
            <a:r>
              <a:rPr lang="en-US" b="1"/>
              <a:t>Use </a:t>
            </a:r>
            <a:r>
              <a:rPr lang="en-US"/>
              <a:t>specific digital tools effectively to enhance accessibility and inclusivity in digital learning materials</a:t>
            </a:r>
            <a:endParaRPr/>
          </a:p>
          <a:p>
            <a:pPr marL="285750" lvl="0" indent="0" algn="l" rtl="0">
              <a:lnSpc>
                <a:spcPct val="100000"/>
              </a:lnSpc>
              <a:spcBef>
                <a:spcPts val="0"/>
              </a:spcBef>
              <a:spcAft>
                <a:spcPts val="0"/>
              </a:spcAft>
              <a:buSzPts val="1100"/>
              <a:buNone/>
            </a:pPr>
            <a:endParaRPr/>
          </a:p>
          <a:p>
            <a:pPr marL="285750" lvl="0" indent="0" algn="l" rtl="0">
              <a:lnSpc>
                <a:spcPct val="100000"/>
              </a:lnSpc>
              <a:spcBef>
                <a:spcPts val="0"/>
              </a:spcBef>
              <a:spcAft>
                <a:spcPts val="0"/>
              </a:spcAft>
              <a:buSzPts val="2800"/>
              <a:buNone/>
            </a:pPr>
            <a:endParaRPr/>
          </a:p>
        </p:txBody>
      </p:sp>
      <p:sp>
        <p:nvSpPr>
          <p:cNvPr id="49" name="Google Shape;49;g249b4c1e200_0_2"/>
          <p:cNvSpPr txBox="1">
            <a:spLocks noGrp="1"/>
          </p:cNvSpPr>
          <p:nvPr>
            <p:ph type="title"/>
          </p:nvPr>
        </p:nvSpPr>
        <p:spPr>
          <a:xfrm>
            <a:off x="2194560" y="111784"/>
            <a:ext cx="7600200" cy="62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100"/>
              <a:buNone/>
            </a:pPr>
            <a:r>
              <a:rPr lang="en-US"/>
              <a:t>Session Objectives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9" name="Google Shape;56;g241256b7583_0_13">
            <a:extLst>
              <a:ext uri="{FF2B5EF4-FFF2-40B4-BE49-F238E27FC236}">
                <a16:creationId xmlns:a16="http://schemas.microsoft.com/office/drawing/2014/main" id="{53BE50DA-B5E3-FA8F-53A9-99F2D8F21AAC}"/>
              </a:ext>
            </a:extLst>
          </p:cNvPr>
          <p:cNvSpPr txBox="1">
            <a:spLocks/>
          </p:cNvSpPr>
          <p:nvPr/>
        </p:nvSpPr>
        <p:spPr>
          <a:xfrm>
            <a:off x="1671918" y="4979834"/>
            <a:ext cx="10515600" cy="147003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b="1"/>
              <a:t>Explore </a:t>
            </a:r>
            <a:r>
              <a:rPr lang="en-US"/>
              <a:t>next steps</a:t>
            </a:r>
            <a:endParaRPr lang="en-US" sz="2600" b="1"/>
          </a:p>
        </p:txBody>
      </p:sp>
      <p:pic>
        <p:nvPicPr>
          <p:cNvPr id="61" name="Google Shape;61;g241256b7583_0_13" title="icon explore next steps"/>
          <p:cNvPicPr preferRelativeResize="0"/>
          <p:nvPr/>
        </p:nvPicPr>
        <p:blipFill rotWithShape="1">
          <a:blip r:embed="rId3">
            <a:alphaModFix/>
          </a:blip>
          <a:srcRect/>
          <a:stretch/>
        </p:blipFill>
        <p:spPr>
          <a:xfrm>
            <a:off x="469908" y="5314125"/>
            <a:ext cx="1150592" cy="1039375"/>
          </a:xfrm>
          <a:prstGeom prst="rect">
            <a:avLst/>
          </a:prstGeom>
          <a:noFill/>
          <a:ln>
            <a:noFill/>
          </a:ln>
        </p:spPr>
      </p:pic>
      <p:sp>
        <p:nvSpPr>
          <p:cNvPr id="7" name="Google Shape;56;g241256b7583_0_13">
            <a:extLst>
              <a:ext uri="{FF2B5EF4-FFF2-40B4-BE49-F238E27FC236}">
                <a16:creationId xmlns:a16="http://schemas.microsoft.com/office/drawing/2014/main" id="{27C017FF-4879-5E18-9528-0B524AA6D8AB}"/>
              </a:ext>
            </a:extLst>
          </p:cNvPr>
          <p:cNvSpPr txBox="1">
            <a:spLocks/>
          </p:cNvSpPr>
          <p:nvPr/>
        </p:nvSpPr>
        <p:spPr>
          <a:xfrm>
            <a:off x="1683124" y="3982511"/>
            <a:ext cx="10515600" cy="134677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sz="2600" b="1"/>
              <a:t>Discuss </a:t>
            </a:r>
            <a:r>
              <a:rPr lang="en-US" sz="2600"/>
              <a:t>the application of WCAG and UDL in practice</a:t>
            </a:r>
            <a:endParaRPr lang="en-US"/>
          </a:p>
        </p:txBody>
      </p:sp>
      <p:pic>
        <p:nvPicPr>
          <p:cNvPr id="60" name="Google Shape;60;g241256b7583_0_13" title="Icon discuss"/>
          <p:cNvPicPr preferRelativeResize="0"/>
          <p:nvPr/>
        </p:nvPicPr>
        <p:blipFill rotWithShape="1">
          <a:blip r:embed="rId4">
            <a:alphaModFix/>
          </a:blip>
          <a:srcRect/>
          <a:stretch/>
        </p:blipFill>
        <p:spPr>
          <a:xfrm>
            <a:off x="469900" y="4240375"/>
            <a:ext cx="1150600" cy="1150600"/>
          </a:xfrm>
          <a:prstGeom prst="rect">
            <a:avLst/>
          </a:prstGeom>
          <a:noFill/>
          <a:ln>
            <a:noFill/>
          </a:ln>
        </p:spPr>
      </p:pic>
      <p:sp>
        <p:nvSpPr>
          <p:cNvPr id="5" name="Google Shape;56;g241256b7583_0_13">
            <a:extLst>
              <a:ext uri="{FF2B5EF4-FFF2-40B4-BE49-F238E27FC236}">
                <a16:creationId xmlns:a16="http://schemas.microsoft.com/office/drawing/2014/main" id="{9755FEF2-12E6-0904-B6C0-02F09B95F852}"/>
              </a:ext>
            </a:extLst>
          </p:cNvPr>
          <p:cNvSpPr txBox="1">
            <a:spLocks/>
          </p:cNvSpPr>
          <p:nvPr/>
        </p:nvSpPr>
        <p:spPr>
          <a:xfrm>
            <a:off x="1683124" y="3052423"/>
            <a:ext cx="10515600" cy="11786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sz="2600" b="1"/>
              <a:t>Revise</a:t>
            </a:r>
            <a:r>
              <a:rPr lang="en-US" sz="2600"/>
              <a:t> a sample lesson plan or program resource for accessibility</a:t>
            </a:r>
            <a:endParaRPr lang="en-US"/>
          </a:p>
        </p:txBody>
      </p:sp>
      <p:pic>
        <p:nvPicPr>
          <p:cNvPr id="59" name="Google Shape;59;g241256b7583_0_13" title="Icon revise"/>
          <p:cNvPicPr preferRelativeResize="0"/>
          <p:nvPr/>
        </p:nvPicPr>
        <p:blipFill rotWithShape="1">
          <a:blip r:embed="rId5">
            <a:alphaModFix/>
          </a:blip>
          <a:srcRect/>
          <a:stretch/>
        </p:blipFill>
        <p:spPr>
          <a:xfrm>
            <a:off x="413999" y="3140488"/>
            <a:ext cx="1262400" cy="1211912"/>
          </a:xfrm>
          <a:prstGeom prst="rect">
            <a:avLst/>
          </a:prstGeom>
          <a:noFill/>
          <a:ln>
            <a:noFill/>
          </a:ln>
        </p:spPr>
      </p:pic>
      <p:sp>
        <p:nvSpPr>
          <p:cNvPr id="3" name="Google Shape;56;g241256b7583_0_13">
            <a:extLst>
              <a:ext uri="{FF2B5EF4-FFF2-40B4-BE49-F238E27FC236}">
                <a16:creationId xmlns:a16="http://schemas.microsoft.com/office/drawing/2014/main" id="{DBC56DCD-1A7C-3CC6-7505-225FE2B6C34E}"/>
              </a:ext>
            </a:extLst>
          </p:cNvPr>
          <p:cNvSpPr txBox="1">
            <a:spLocks/>
          </p:cNvSpPr>
          <p:nvPr/>
        </p:nvSpPr>
        <p:spPr>
          <a:xfrm>
            <a:off x="1671917" y="1931835"/>
            <a:ext cx="10504395" cy="1492449"/>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br>
              <a:rPr lang="en-US" sz="2600"/>
            </a:br>
            <a:r>
              <a:rPr lang="en-US" sz="2600" b="1"/>
              <a:t>Explore </a:t>
            </a:r>
            <a:r>
              <a:rPr lang="en-US" sz="2600"/>
              <a:t>the principles of WCAG and UDL</a:t>
            </a:r>
            <a:br>
              <a:rPr lang="en-US" sz="2600"/>
            </a:br>
            <a:endParaRPr lang="en-US" sz="4200"/>
          </a:p>
        </p:txBody>
      </p:sp>
      <p:pic>
        <p:nvPicPr>
          <p:cNvPr id="58" name="Google Shape;58;g241256b7583_0_13" title="Icon explore"/>
          <p:cNvPicPr preferRelativeResize="0"/>
          <p:nvPr/>
        </p:nvPicPr>
        <p:blipFill rotWithShape="1">
          <a:blip r:embed="rId6">
            <a:alphaModFix/>
          </a:blip>
          <a:srcRect/>
          <a:stretch/>
        </p:blipFill>
        <p:spPr>
          <a:xfrm>
            <a:off x="398063" y="2028325"/>
            <a:ext cx="1294273" cy="1164850"/>
          </a:xfrm>
          <a:prstGeom prst="rect">
            <a:avLst/>
          </a:prstGeom>
          <a:noFill/>
          <a:ln>
            <a:noFill/>
          </a:ln>
        </p:spPr>
      </p:pic>
      <p:sp>
        <p:nvSpPr>
          <p:cNvPr id="56" name="Google Shape;56;g241256b7583_0_13"/>
          <p:cNvSpPr txBox="1">
            <a:spLocks noGrp="1"/>
          </p:cNvSpPr>
          <p:nvPr>
            <p:ph type="body" idx="4294967295"/>
          </p:nvPr>
        </p:nvSpPr>
        <p:spPr>
          <a:xfrm>
            <a:off x="1676400" y="950200"/>
            <a:ext cx="10515600" cy="147003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sz="2600" b="1"/>
              <a:t>Reflect </a:t>
            </a:r>
            <a:r>
              <a:rPr lang="en-US" sz="2600"/>
              <a:t>on the importance of accessibility and </a:t>
            </a:r>
            <a:r>
              <a:rPr lang="en-US" sz="260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inclusivity</a:t>
            </a:r>
            <a:endParaRPr lang="en-US" sz="2600"/>
          </a:p>
        </p:txBody>
      </p:sp>
      <p:pic>
        <p:nvPicPr>
          <p:cNvPr id="57" name="Google Shape;57;g241256b7583_0_13" title="Icon reflect"/>
          <p:cNvPicPr preferRelativeResize="0"/>
          <p:nvPr/>
        </p:nvPicPr>
        <p:blipFill rotWithShape="1">
          <a:blip r:embed="rId7">
            <a:alphaModFix/>
          </a:blip>
          <a:srcRect/>
          <a:stretch/>
        </p:blipFill>
        <p:spPr>
          <a:xfrm>
            <a:off x="413988" y="1139374"/>
            <a:ext cx="1262400" cy="1039374"/>
          </a:xfrm>
          <a:prstGeom prst="rect">
            <a:avLst/>
          </a:prstGeom>
          <a:noFill/>
          <a:ln>
            <a:noFill/>
          </a:ln>
        </p:spPr>
      </p:pic>
      <p:sp>
        <p:nvSpPr>
          <p:cNvPr id="55" name="Google Shape;55;g241256b7583_0_13"/>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a:t>Session Agenda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9" name="Google Shape;69;g241256b7583_0_34" descr="Student and teacher working together on a laptop using digital tools" title="Student and teacher working together"/>
          <p:cNvPicPr preferRelativeResize="0"/>
          <p:nvPr/>
        </p:nvPicPr>
        <p:blipFill rotWithShape="1">
          <a:blip r:embed="rId3">
            <a:alphaModFix/>
          </a:blip>
          <a:srcRect/>
          <a:stretch/>
        </p:blipFill>
        <p:spPr>
          <a:xfrm>
            <a:off x="6756875" y="2045326"/>
            <a:ext cx="4954301" cy="3302075"/>
          </a:xfrm>
          <a:prstGeom prst="rect">
            <a:avLst/>
          </a:prstGeom>
          <a:noFill/>
          <a:ln>
            <a:noFill/>
          </a:ln>
        </p:spPr>
      </p:pic>
      <p:sp>
        <p:nvSpPr>
          <p:cNvPr id="68" name="Google Shape;68;g241256b7583_0_34"/>
          <p:cNvSpPr txBox="1">
            <a:spLocks noGrp="1"/>
          </p:cNvSpPr>
          <p:nvPr>
            <p:ph type="body" idx="4294967295"/>
          </p:nvPr>
        </p:nvSpPr>
        <p:spPr>
          <a:xfrm>
            <a:off x="570425" y="1841725"/>
            <a:ext cx="5855100" cy="291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What’s a digital tool that your students have found </a:t>
            </a:r>
            <a:r>
              <a:rPr lang="en-US" b="1"/>
              <a:t>easy </a:t>
            </a:r>
            <a:r>
              <a:rPr lang="en-US"/>
              <a:t>to use?</a:t>
            </a:r>
            <a:br>
              <a:rPr lang="en-US"/>
            </a:br>
            <a:br>
              <a:rPr lang="en-US"/>
            </a:br>
            <a:r>
              <a:rPr lang="en-US"/>
              <a:t>What’s a digital tool that your students have found </a:t>
            </a:r>
            <a:r>
              <a:rPr lang="en-US" b="1"/>
              <a:t>hard </a:t>
            </a:r>
            <a:r>
              <a:rPr lang="en-US"/>
              <a:t>to use?</a:t>
            </a:r>
            <a:endParaRPr/>
          </a:p>
        </p:txBody>
      </p:sp>
      <p:sp>
        <p:nvSpPr>
          <p:cNvPr id="67" name="Google Shape;67;g241256b7583_0_34"/>
          <p:cNvSpPr txBox="1">
            <a:spLocks noGrp="1"/>
          </p:cNvSpPr>
          <p:nvPr>
            <p:ph type="subTitle" idx="1"/>
          </p:nvPr>
        </p:nvSpPr>
        <p:spPr>
          <a:xfrm>
            <a:off x="246423" y="1253425"/>
            <a:ext cx="10779300" cy="588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000"/>
              <a:buNone/>
            </a:pPr>
            <a:r>
              <a:rPr lang="en-US" b="1"/>
              <a:t>Think-Pair-Share</a:t>
            </a:r>
            <a:endParaRPr b="1"/>
          </a:p>
        </p:txBody>
      </p:sp>
      <p:sp>
        <p:nvSpPr>
          <p:cNvPr id="66" name="Google Shape;66;g241256b7583_0_34"/>
          <p:cNvSpPr txBox="1">
            <a:spLocks noGrp="1"/>
          </p:cNvSpPr>
          <p:nvPr>
            <p:ph type="ctrTitle"/>
          </p:nvPr>
        </p:nvSpPr>
        <p:spPr>
          <a:xfrm>
            <a:off x="2057400" y="91440"/>
            <a:ext cx="10131600" cy="630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Arial Black"/>
              <a:buNone/>
            </a:pPr>
            <a:r>
              <a:rPr lang="en-U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2"/>
                  </a:ext>
                </a:extLst>
              </a:rPr>
              <a:t>Quick Brainstorm</a:t>
            </a:r>
            <a:endParaRPr lang="en-US"/>
          </a:p>
        </p:txBody>
      </p:sp>
      <p:pic>
        <p:nvPicPr>
          <p:cNvPr id="70" name="Google Shape;70;g241256b7583_0_34" title="Icon reflect"/>
          <p:cNvPicPr preferRelativeResize="0"/>
          <p:nvPr/>
        </p:nvPicPr>
        <p:blipFill rotWithShape="1">
          <a:blip r:embed="rId4">
            <a:alphaModFix/>
          </a:blip>
          <a:srcRect/>
          <a:stretch/>
        </p:blipFill>
        <p:spPr>
          <a:xfrm>
            <a:off x="10929588" y="5685399"/>
            <a:ext cx="1262400" cy="10393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g249b4c1e200_0_21"/>
          <p:cNvSpPr txBox="1">
            <a:spLocks noGrp="1"/>
          </p:cNvSpPr>
          <p:nvPr>
            <p:ph type="body" idx="4294967295"/>
          </p:nvPr>
        </p:nvSpPr>
        <p:spPr>
          <a:xfrm>
            <a:off x="570425" y="752400"/>
            <a:ext cx="11005800" cy="53532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SzPts val="2800"/>
              <a:buNone/>
            </a:pPr>
            <a:r>
              <a:rPr lang="en-US" sz="3000" b="1"/>
              <a:t>WCAG is based on </a:t>
            </a:r>
            <a:r>
              <a:rPr lang="en-US" sz="3000" b="1">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5"/>
                  </a:ext>
                </a:extLst>
              </a:rPr>
              <a:t>four principles</a:t>
            </a:r>
            <a:r>
              <a:rPr lang="en-US" sz="3000" b="1"/>
              <a:t> that content should be:</a:t>
            </a:r>
            <a:br>
              <a:rPr lang="en-US"/>
            </a:br>
            <a:endParaRPr/>
          </a:p>
          <a:p>
            <a:pPr marL="457200" lvl="0" indent="-406400" algn="l" rtl="0">
              <a:lnSpc>
                <a:spcPct val="100000"/>
              </a:lnSpc>
              <a:spcBef>
                <a:spcPts val="0"/>
              </a:spcBef>
              <a:spcAft>
                <a:spcPts val="0"/>
              </a:spcAft>
              <a:buSzPts val="2800"/>
              <a:buAutoNum type="arabicPeriod"/>
            </a:pPr>
            <a:r>
              <a:rPr lang="en-US" b="1"/>
              <a:t>Perceivable</a:t>
            </a:r>
            <a:endParaRPr/>
          </a:p>
          <a:p>
            <a:pPr marL="914400" lvl="1" indent="-406400" algn="l" rtl="0">
              <a:lnSpc>
                <a:spcPct val="100000"/>
              </a:lnSpc>
              <a:spcBef>
                <a:spcPts val="0"/>
              </a:spcBef>
              <a:spcAft>
                <a:spcPts val="0"/>
              </a:spcAft>
              <a:buSzPts val="2800"/>
              <a:buChar char="○"/>
            </a:pPr>
            <a:r>
              <a:rPr lang="en-US"/>
              <a:t>e.g., Using alt-text with images</a:t>
            </a:r>
            <a:br>
              <a:rPr lang="en-US"/>
            </a:br>
            <a:endParaRPr/>
          </a:p>
          <a:p>
            <a:pPr marL="457200" lvl="0" indent="-406400" algn="l" rtl="0">
              <a:lnSpc>
                <a:spcPct val="100000"/>
              </a:lnSpc>
              <a:spcBef>
                <a:spcPts val="0"/>
              </a:spcBef>
              <a:spcAft>
                <a:spcPts val="0"/>
              </a:spcAft>
              <a:buSzPts val="2800"/>
              <a:buAutoNum type="arabicPeriod"/>
            </a:pPr>
            <a:r>
              <a:rPr lang="en-US" b="1"/>
              <a:t>Operable</a:t>
            </a:r>
            <a:endParaRPr/>
          </a:p>
          <a:p>
            <a:pPr marL="914400" lvl="1" indent="-406400" algn="l" rtl="0">
              <a:lnSpc>
                <a:spcPct val="100000"/>
              </a:lnSpc>
              <a:spcBef>
                <a:spcPts val="0"/>
              </a:spcBef>
              <a:spcAft>
                <a:spcPts val="0"/>
              </a:spcAft>
              <a:buSzPts val="2800"/>
              <a:buChar char="○"/>
            </a:pPr>
            <a:r>
              <a:rPr lang="en-US"/>
              <a:t>e.g., Compatible with keyboard accessibility</a:t>
            </a:r>
            <a:br>
              <a:rPr lang="en-US"/>
            </a:br>
            <a:endParaRPr/>
          </a:p>
          <a:p>
            <a:pPr marL="457200" lvl="0" indent="-406400" algn="l" rtl="0">
              <a:lnSpc>
                <a:spcPct val="100000"/>
              </a:lnSpc>
              <a:spcBef>
                <a:spcPts val="0"/>
              </a:spcBef>
              <a:spcAft>
                <a:spcPts val="0"/>
              </a:spcAft>
              <a:buSzPts val="2800"/>
              <a:buAutoNum type="arabicPeriod"/>
            </a:pPr>
            <a:r>
              <a:rPr lang="en-US" b="1"/>
              <a:t>Understandable</a:t>
            </a:r>
            <a:endParaRPr/>
          </a:p>
          <a:p>
            <a:pPr marL="914400" lvl="1" indent="-406400" algn="l" rtl="0">
              <a:lnSpc>
                <a:spcPct val="100000"/>
              </a:lnSpc>
              <a:spcBef>
                <a:spcPts val="0"/>
              </a:spcBef>
              <a:spcAft>
                <a:spcPts val="0"/>
              </a:spcAft>
              <a:buSzPts val="2800"/>
              <a:buChar char="○"/>
            </a:pPr>
            <a:r>
              <a:rPr lang="en-US"/>
              <a:t>e.g., Clear and straightforward language</a:t>
            </a:r>
            <a:br>
              <a:rPr lang="en-US"/>
            </a:br>
            <a:endParaRPr/>
          </a:p>
          <a:p>
            <a:pPr marL="457200" lvl="0" indent="-406400" algn="l" rtl="0">
              <a:lnSpc>
                <a:spcPct val="100000"/>
              </a:lnSpc>
              <a:spcBef>
                <a:spcPts val="0"/>
              </a:spcBef>
              <a:spcAft>
                <a:spcPts val="0"/>
              </a:spcAft>
              <a:buSzPts val="2800"/>
              <a:buAutoNum type="arabicPeriod"/>
            </a:pPr>
            <a:r>
              <a:rPr lang="en-US" b="1"/>
              <a:t>Robust</a:t>
            </a:r>
            <a:endParaRPr/>
          </a:p>
          <a:p>
            <a:pPr marL="914400" lvl="1" indent="-406400" algn="l" rtl="0">
              <a:lnSpc>
                <a:spcPct val="100000"/>
              </a:lnSpc>
              <a:spcBef>
                <a:spcPts val="0"/>
              </a:spcBef>
              <a:spcAft>
                <a:spcPts val="0"/>
              </a:spcAft>
              <a:buSzPts val="2800"/>
              <a:buChar char="○"/>
            </a:pPr>
            <a:r>
              <a:rPr lang="en-US"/>
              <a:t>e.g., Compatible with screen readers and other tools</a:t>
            </a:r>
            <a:endParaRPr/>
          </a:p>
        </p:txBody>
      </p:sp>
      <p:sp>
        <p:nvSpPr>
          <p:cNvPr id="75" name="Google Shape;75;g249b4c1e200_0_21"/>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Introducing WCAG</a:t>
            </a:r>
            <a:endParaRPr/>
          </a:p>
        </p:txBody>
      </p:sp>
      <p:pic>
        <p:nvPicPr>
          <p:cNvPr id="77" name="Google Shape;77;g249b4c1e200_0_21" title="Icon explore"/>
          <p:cNvPicPr preferRelativeResize="0"/>
          <p:nvPr/>
        </p:nvPicPr>
        <p:blipFill rotWithShape="1">
          <a:blip r:embed="rId3">
            <a:alphaModFix/>
          </a:blip>
          <a:srcRect/>
          <a:stretch/>
        </p:blipFill>
        <p:spPr>
          <a:xfrm>
            <a:off x="10897738" y="5581300"/>
            <a:ext cx="1294273" cy="116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7" name="Google Shape;87;g249b4c1e200_0_32" title="Image of students and teachers working together on UDL"/>
          <p:cNvPicPr preferRelativeResize="0"/>
          <p:nvPr/>
        </p:nvPicPr>
        <p:blipFill rotWithShape="1">
          <a:blip r:embed="rId3">
            <a:alphaModFix/>
          </a:blip>
          <a:srcRect/>
          <a:stretch/>
        </p:blipFill>
        <p:spPr>
          <a:xfrm>
            <a:off x="6841950" y="2230300"/>
            <a:ext cx="4834299" cy="3222076"/>
          </a:xfrm>
          <a:prstGeom prst="rect">
            <a:avLst/>
          </a:prstGeom>
          <a:noFill/>
          <a:ln>
            <a:noFill/>
          </a:ln>
        </p:spPr>
      </p:pic>
      <p:sp>
        <p:nvSpPr>
          <p:cNvPr id="9" name="Google Shape;83;g249b4c1e200_0_32">
            <a:extLst>
              <a:ext uri="{FF2B5EF4-FFF2-40B4-BE49-F238E27FC236}">
                <a16:creationId xmlns:a16="http://schemas.microsoft.com/office/drawing/2014/main" id="{2DB6F7FD-EBFE-A80A-DFA8-70F3E64090DD}"/>
              </a:ext>
            </a:extLst>
          </p:cNvPr>
          <p:cNvSpPr txBox="1">
            <a:spLocks/>
          </p:cNvSpPr>
          <p:nvPr/>
        </p:nvSpPr>
        <p:spPr>
          <a:xfrm>
            <a:off x="606723" y="4989569"/>
            <a:ext cx="5492065" cy="116572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1371600" indent="0">
              <a:buFont typeface="Noto Sans Symbols"/>
              <a:buNone/>
            </a:pPr>
            <a:r>
              <a:rPr lang="en-US" b="1"/>
              <a:t>Action and Expression</a:t>
            </a:r>
            <a:endParaRPr lang="en-US"/>
          </a:p>
        </p:txBody>
      </p:sp>
      <p:pic>
        <p:nvPicPr>
          <p:cNvPr id="85" name="Google Shape;85;g249b4c1e200_0_32" title="action icon"/>
          <p:cNvPicPr preferRelativeResize="0"/>
          <p:nvPr/>
        </p:nvPicPr>
        <p:blipFill rotWithShape="1">
          <a:blip r:embed="rId4">
            <a:alphaModFix/>
          </a:blip>
          <a:srcRect/>
          <a:stretch/>
        </p:blipFill>
        <p:spPr>
          <a:xfrm>
            <a:off x="768950" y="4917924"/>
            <a:ext cx="1092075" cy="1150326"/>
          </a:xfrm>
          <a:prstGeom prst="rect">
            <a:avLst/>
          </a:prstGeom>
          <a:noFill/>
          <a:ln>
            <a:noFill/>
          </a:ln>
        </p:spPr>
      </p:pic>
      <p:sp>
        <p:nvSpPr>
          <p:cNvPr id="7" name="Google Shape;83;g249b4c1e200_0_32">
            <a:extLst>
              <a:ext uri="{FF2B5EF4-FFF2-40B4-BE49-F238E27FC236}">
                <a16:creationId xmlns:a16="http://schemas.microsoft.com/office/drawing/2014/main" id="{EDE00D78-D8E1-251B-7821-650CC1D1B408}"/>
              </a:ext>
            </a:extLst>
          </p:cNvPr>
          <p:cNvSpPr txBox="1">
            <a:spLocks/>
          </p:cNvSpPr>
          <p:nvPr/>
        </p:nvSpPr>
        <p:spPr>
          <a:xfrm>
            <a:off x="595518" y="4137923"/>
            <a:ext cx="4774889" cy="1008849"/>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1371600" indent="0">
              <a:buFont typeface="Noto Sans Symbols"/>
              <a:buNone/>
            </a:pPr>
            <a:r>
              <a:rPr lang="en-US" b="1"/>
              <a:t>Representation</a:t>
            </a:r>
            <a:br>
              <a:rPr lang="en-US" b="1"/>
            </a:br>
            <a:endParaRPr lang="en-US" b="1"/>
          </a:p>
        </p:txBody>
      </p:sp>
      <p:pic>
        <p:nvPicPr>
          <p:cNvPr id="86" name="Google Shape;86;g249b4c1e200_0_32" title="representation icon"/>
          <p:cNvPicPr preferRelativeResize="0"/>
          <p:nvPr/>
        </p:nvPicPr>
        <p:blipFill rotWithShape="1">
          <a:blip r:embed="rId5">
            <a:alphaModFix/>
          </a:blip>
          <a:srcRect/>
          <a:stretch/>
        </p:blipFill>
        <p:spPr>
          <a:xfrm>
            <a:off x="768950" y="3843800"/>
            <a:ext cx="1092084" cy="1150325"/>
          </a:xfrm>
          <a:prstGeom prst="rect">
            <a:avLst/>
          </a:prstGeom>
          <a:noFill/>
          <a:ln>
            <a:noFill/>
          </a:ln>
        </p:spPr>
      </p:pic>
      <p:sp>
        <p:nvSpPr>
          <p:cNvPr id="5" name="Google Shape;83;g249b4c1e200_0_32">
            <a:extLst>
              <a:ext uri="{FF2B5EF4-FFF2-40B4-BE49-F238E27FC236}">
                <a16:creationId xmlns:a16="http://schemas.microsoft.com/office/drawing/2014/main" id="{0A281FFA-A90E-FBE1-2B2E-6F619D2E17FD}"/>
              </a:ext>
            </a:extLst>
          </p:cNvPr>
          <p:cNvSpPr txBox="1">
            <a:spLocks/>
          </p:cNvSpPr>
          <p:nvPr/>
        </p:nvSpPr>
        <p:spPr>
          <a:xfrm>
            <a:off x="2007458" y="2737189"/>
            <a:ext cx="2388036" cy="109849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406400" algn="l" rtl="0">
              <a:lnSpc>
                <a:spcPct val="100000"/>
              </a:lnSpc>
              <a:spcBef>
                <a:spcPts val="0"/>
              </a:spcBef>
              <a:spcAft>
                <a:spcPts val="0"/>
              </a:spcAft>
              <a:buClr>
                <a:srgbClr val="132648"/>
              </a:buClr>
              <a:buSzPts val="2800"/>
              <a:buFont typeface="Noto Sans Symbols"/>
              <a:buChar char="▪"/>
              <a:defRPr sz="2800" b="0" i="0" u="none" strike="noStrike" cap="none">
                <a:solidFill>
                  <a:srgbClr val="132648"/>
                </a:solidFill>
                <a:latin typeface="Arial"/>
                <a:ea typeface="Arial"/>
                <a:cs typeface="Arial"/>
                <a:sym typeface="Arial"/>
              </a:defRPr>
            </a:lvl1pPr>
            <a:lvl2pPr marL="914400" marR="0" lvl="1" indent="-400050" algn="l" rtl="0">
              <a:lnSpc>
                <a:spcPct val="100000"/>
              </a:lnSpc>
              <a:spcBef>
                <a:spcPts val="1000"/>
              </a:spcBef>
              <a:spcAft>
                <a:spcPts val="0"/>
              </a:spcAft>
              <a:buClr>
                <a:srgbClr val="132648"/>
              </a:buClr>
              <a:buSzPts val="2700"/>
              <a:buFont typeface="Noto Sans Symbols"/>
              <a:buChar char="▪"/>
              <a:defRPr sz="2700" b="0" i="0" u="none" strike="noStrike" cap="none">
                <a:solidFill>
                  <a:srgbClr val="145698"/>
                </a:solidFill>
                <a:latin typeface="Arial"/>
                <a:ea typeface="Arial"/>
                <a:cs typeface="Arial"/>
                <a:sym typeface="Arial"/>
              </a:defRPr>
            </a:lvl2pPr>
            <a:lvl3pPr marL="1371600" marR="0" lvl="2" indent="-393700" algn="l" rtl="0">
              <a:lnSpc>
                <a:spcPct val="100000"/>
              </a:lnSpc>
              <a:spcBef>
                <a:spcPts val="1000"/>
              </a:spcBef>
              <a:spcAft>
                <a:spcPts val="0"/>
              </a:spcAft>
              <a:buClr>
                <a:srgbClr val="132648"/>
              </a:buClr>
              <a:buSzPts val="2600"/>
              <a:buFont typeface="Noto Sans Symbols"/>
              <a:buChar char="▪"/>
              <a:defRPr sz="2600" b="0" i="0" u="none" strike="noStrike" cap="none">
                <a:solidFill>
                  <a:srgbClr val="145698"/>
                </a:solidFill>
                <a:latin typeface="Arial"/>
                <a:ea typeface="Arial"/>
                <a:cs typeface="Arial"/>
                <a:sym typeface="Arial"/>
              </a:defRPr>
            </a:lvl3pPr>
            <a:lvl4pPr marL="1828800" marR="0" lvl="3" indent="-387350" algn="l" rtl="0">
              <a:lnSpc>
                <a:spcPct val="100000"/>
              </a:lnSpc>
              <a:spcBef>
                <a:spcPts val="1000"/>
              </a:spcBef>
              <a:spcAft>
                <a:spcPts val="0"/>
              </a:spcAft>
              <a:buClr>
                <a:srgbClr val="132648"/>
              </a:buClr>
              <a:buSzPts val="2500"/>
              <a:buFont typeface="Noto Sans Symbols"/>
              <a:buChar char="▪"/>
              <a:defRPr sz="2500" b="0" i="0" u="none" strike="noStrike" cap="none">
                <a:solidFill>
                  <a:srgbClr val="145698"/>
                </a:solidFill>
                <a:latin typeface="Arial"/>
                <a:ea typeface="Arial"/>
                <a:cs typeface="Arial"/>
                <a:sym typeface="Arial"/>
              </a:defRPr>
            </a:lvl4pPr>
            <a:lvl5pPr marL="2286000" marR="0" lvl="4" indent="-381000" algn="l" rtl="0">
              <a:lnSpc>
                <a:spcPct val="100000"/>
              </a:lnSpc>
              <a:spcBef>
                <a:spcPts val="1000"/>
              </a:spcBef>
              <a:spcAft>
                <a:spcPts val="0"/>
              </a:spcAft>
              <a:buClr>
                <a:srgbClr val="132648"/>
              </a:buClr>
              <a:buSzPts val="2400"/>
              <a:buFont typeface="Noto Sans Symbols"/>
              <a:buChar char="▪"/>
              <a:defRPr sz="2400" b="0" i="0" u="none" strike="noStrike" cap="none">
                <a:solidFill>
                  <a:srgbClr val="145698"/>
                </a:solidFill>
                <a:latin typeface="Arial"/>
                <a:ea typeface="Arial"/>
                <a:cs typeface="Arial"/>
                <a:sym typeface="Arial"/>
              </a:defRPr>
            </a:lvl5pPr>
            <a:lvl6pPr marL="2743200" marR="0" lvl="5"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00000"/>
              </a:lnSpc>
              <a:spcBef>
                <a:spcPts val="10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00000"/>
              </a:lnSpc>
              <a:spcBef>
                <a:spcPts val="1000"/>
              </a:spcBef>
              <a:spcAft>
                <a:spcPts val="100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pPr marL="0" indent="0">
              <a:buFont typeface="Noto Sans Symbols"/>
              <a:buNone/>
            </a:pPr>
            <a:r>
              <a:rPr lang="en-US" b="1"/>
              <a:t>Engagement</a:t>
            </a:r>
            <a:endParaRPr lang="en-US"/>
          </a:p>
        </p:txBody>
      </p:sp>
      <p:pic>
        <p:nvPicPr>
          <p:cNvPr id="84" name="Google Shape;84;g249b4c1e200_0_32" title="engagement icon"/>
          <p:cNvPicPr preferRelativeResize="0"/>
          <p:nvPr/>
        </p:nvPicPr>
        <p:blipFill rotWithShape="1">
          <a:blip r:embed="rId6">
            <a:alphaModFix/>
          </a:blip>
          <a:srcRect/>
          <a:stretch/>
        </p:blipFill>
        <p:spPr>
          <a:xfrm>
            <a:off x="600000" y="2485413"/>
            <a:ext cx="1429975" cy="1429975"/>
          </a:xfrm>
          <a:prstGeom prst="rect">
            <a:avLst/>
          </a:prstGeom>
          <a:noFill/>
          <a:ln>
            <a:noFill/>
          </a:ln>
        </p:spPr>
      </p:pic>
      <p:sp>
        <p:nvSpPr>
          <p:cNvPr id="83" name="Google Shape;83;g249b4c1e200_0_32"/>
          <p:cNvSpPr txBox="1">
            <a:spLocks noGrp="1"/>
          </p:cNvSpPr>
          <p:nvPr>
            <p:ph type="body" idx="4294967295"/>
          </p:nvPr>
        </p:nvSpPr>
        <p:spPr>
          <a:xfrm>
            <a:off x="600000" y="1273700"/>
            <a:ext cx="10131300" cy="1445877"/>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sz="3000" b="1"/>
              <a:t>UDL explores content accessibility through providing multiple means of:</a:t>
            </a:r>
            <a:br>
              <a:rPr lang="en-US"/>
            </a:br>
            <a:endParaRPr lang="en-US" b="1"/>
          </a:p>
        </p:txBody>
      </p:sp>
      <p:sp>
        <p:nvSpPr>
          <p:cNvPr id="82" name="Google Shape;82;g249b4c1e200_0_32"/>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Introducing UDL</a:t>
            </a:r>
            <a:endParaRPr/>
          </a:p>
        </p:txBody>
      </p:sp>
      <p:pic>
        <p:nvPicPr>
          <p:cNvPr id="88" name="Google Shape;88;g249b4c1e200_0_32" title="Icon explore"/>
          <p:cNvPicPr preferRelativeResize="0"/>
          <p:nvPr/>
        </p:nvPicPr>
        <p:blipFill rotWithShape="1">
          <a:blip r:embed="rId7">
            <a:alphaModFix/>
          </a:blip>
          <a:srcRect/>
          <a:stretch/>
        </p:blipFill>
        <p:spPr>
          <a:xfrm>
            <a:off x="10897738" y="5581300"/>
            <a:ext cx="1294273" cy="116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Google Shape;94;g2503a039742_0_12"/>
          <p:cNvSpPr txBox="1">
            <a:spLocks noGrp="1"/>
          </p:cNvSpPr>
          <p:nvPr>
            <p:ph type="body" idx="4294967295"/>
          </p:nvPr>
        </p:nvSpPr>
        <p:spPr>
          <a:xfrm>
            <a:off x="540850" y="1084226"/>
            <a:ext cx="10131300" cy="5353200"/>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100000"/>
              </a:lnSpc>
              <a:spcBef>
                <a:spcPts val="0"/>
              </a:spcBef>
              <a:spcAft>
                <a:spcPts val="0"/>
              </a:spcAft>
              <a:buSzPts val="2800"/>
              <a:buNone/>
            </a:pPr>
            <a:r>
              <a:rPr lang="en-US" sz="3000" b="1"/>
              <a:t>Revising program materials</a:t>
            </a:r>
            <a:br>
              <a:rPr lang="en-US" b="1"/>
            </a:br>
            <a:endParaRPr b="1"/>
          </a:p>
          <a:p>
            <a:pPr marL="457200" lvl="0" indent="-406400" algn="l" rtl="0">
              <a:lnSpc>
                <a:spcPct val="100000"/>
              </a:lnSpc>
              <a:spcBef>
                <a:spcPts val="0"/>
              </a:spcBef>
              <a:spcAft>
                <a:spcPts val="0"/>
              </a:spcAft>
              <a:buSzPts val="2800"/>
              <a:buChar char="●"/>
            </a:pPr>
            <a:r>
              <a:rPr lang="en-US"/>
              <a:t>Choose a program resource to revise</a:t>
            </a:r>
            <a:endParaRPr/>
          </a:p>
          <a:p>
            <a:pPr marL="914400" lvl="1" indent="-400050" algn="l" rtl="0">
              <a:lnSpc>
                <a:spcPct val="100000"/>
              </a:lnSpc>
              <a:spcBef>
                <a:spcPts val="0"/>
              </a:spcBef>
              <a:spcAft>
                <a:spcPts val="0"/>
              </a:spcAft>
              <a:buSzPts val="2700"/>
              <a:buChar char="○"/>
            </a:pPr>
            <a:r>
              <a:rPr lang="en-US"/>
              <a:t>Program website, lesson plan, outreach materials</a:t>
            </a:r>
            <a:br>
              <a:rPr lang="en-US"/>
            </a:br>
            <a:endParaRPr/>
          </a:p>
          <a:p>
            <a:pPr marL="457200" lvl="0" indent="-406400" algn="l" rtl="0">
              <a:lnSpc>
                <a:spcPct val="100000"/>
              </a:lnSpc>
              <a:spcBef>
                <a:spcPts val="0"/>
              </a:spcBef>
              <a:spcAft>
                <a:spcPts val="0"/>
              </a:spcAft>
              <a:buSzPts val="2800"/>
              <a:buChar char="●"/>
            </a:pPr>
            <a:r>
              <a:rPr lang="en-US"/>
              <a:t>Review the content and identify areas where learners may have difficulty understanding the information</a:t>
            </a:r>
            <a:br>
              <a:rPr lang="en-US"/>
            </a:br>
            <a:endParaRPr/>
          </a:p>
          <a:p>
            <a:pPr marL="457200" lvl="0" indent="-406400" algn="l" rtl="0">
              <a:lnSpc>
                <a:spcPct val="100000"/>
              </a:lnSpc>
              <a:spcBef>
                <a:spcPts val="0"/>
              </a:spcBef>
              <a:spcAft>
                <a:spcPts val="0"/>
              </a:spcAft>
              <a:buSzPts val="2800"/>
              <a:buChar char="●"/>
            </a:pPr>
            <a:r>
              <a:rPr lang="en-US"/>
              <a:t>Revise the resource to include multiple means of representation </a:t>
            </a:r>
            <a:endParaRPr/>
          </a:p>
          <a:p>
            <a:pPr marL="914400" lvl="1" indent="-400050" algn="l" rtl="0">
              <a:lnSpc>
                <a:spcPct val="100000"/>
              </a:lnSpc>
              <a:spcBef>
                <a:spcPts val="0"/>
              </a:spcBef>
              <a:spcAft>
                <a:spcPts val="0"/>
              </a:spcAft>
              <a:buSzPts val="2700"/>
              <a:buChar char="○"/>
            </a:pPr>
            <a:r>
              <a:rPr lang="en-US"/>
              <a:t>Visual aids, captions or transcripts for audio, or alternative text for images</a:t>
            </a:r>
            <a:endParaRPr/>
          </a:p>
          <a:p>
            <a:pPr marL="914400" lvl="0" indent="0" algn="l" rtl="0">
              <a:lnSpc>
                <a:spcPct val="100000"/>
              </a:lnSpc>
              <a:spcBef>
                <a:spcPts val="0"/>
              </a:spcBef>
              <a:spcAft>
                <a:spcPts val="0"/>
              </a:spcAft>
              <a:buSzPts val="2800"/>
              <a:buNone/>
            </a:pPr>
            <a:endParaRPr/>
          </a:p>
          <a:p>
            <a:pPr marL="457200" lvl="0" indent="-406400" algn="l" rtl="0">
              <a:lnSpc>
                <a:spcPct val="100000"/>
              </a:lnSpc>
              <a:spcBef>
                <a:spcPts val="0"/>
              </a:spcBef>
              <a:spcAft>
                <a:spcPts val="0"/>
              </a:spcAft>
              <a:buSzPts val="2800"/>
              <a:buChar char="●"/>
            </a:pPr>
            <a:r>
              <a:rPr lang="en-US"/>
              <a:t>Share with a neighbor for feedback</a:t>
            </a:r>
            <a:endParaRPr/>
          </a:p>
        </p:txBody>
      </p:sp>
      <p:sp>
        <p:nvSpPr>
          <p:cNvPr id="93" name="Google Shape;93;g2503a039742_0_12"/>
          <p:cNvSpPr txBox="1">
            <a:spLocks noGrp="1"/>
          </p:cNvSpPr>
          <p:nvPr>
            <p:ph type="ctrTitle"/>
          </p:nvPr>
        </p:nvSpPr>
        <p:spPr>
          <a:xfrm>
            <a:off x="2194559" y="109728"/>
            <a:ext cx="8826366" cy="621900"/>
          </a:xfrm>
          <a:prstGeom prst="rect">
            <a:avLst/>
          </a:prstGeom>
          <a:noFill/>
          <a:ln>
            <a:noFill/>
          </a:ln>
        </p:spPr>
        <p:txBody>
          <a:bodyPr spcFirstLastPara="1" wrap="square" lIns="91425" tIns="45700" rIns="91425" bIns="45700" anchor="ctr" anchorCtr="0">
            <a:normAutofit fontScale="90000"/>
          </a:bodyPr>
          <a:lstStyle/>
          <a:p>
            <a:pPr>
              <a:buSzPct val="100000"/>
            </a:pPr>
            <a:r>
              <a:rPr lang="en-US"/>
              <a:t>Revising a Program Resource with UDL Part I</a:t>
            </a:r>
          </a:p>
        </p:txBody>
      </p:sp>
      <p:pic>
        <p:nvPicPr>
          <p:cNvPr id="95" name="Google Shape;95;g2503a039742_0_12" title="Icon revise"/>
          <p:cNvPicPr preferRelativeResize="0"/>
          <p:nvPr/>
        </p:nvPicPr>
        <p:blipFill rotWithShape="1">
          <a:blip r:embed="rId3">
            <a:alphaModFix/>
          </a:blip>
          <a:srcRect/>
          <a:stretch/>
        </p:blipFill>
        <p:spPr>
          <a:xfrm>
            <a:off x="10929599" y="5524350"/>
            <a:ext cx="1262400" cy="12119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g249b4c1e200_0_47"/>
          <p:cNvSpPr txBox="1">
            <a:spLocks noGrp="1"/>
          </p:cNvSpPr>
          <p:nvPr>
            <p:ph type="body" idx="4294967295"/>
          </p:nvPr>
        </p:nvSpPr>
        <p:spPr>
          <a:xfrm>
            <a:off x="570425" y="1038301"/>
            <a:ext cx="10131300" cy="5353200"/>
          </a:xfrm>
          <a:prstGeom prst="rect">
            <a:avLst/>
          </a:prstGeom>
          <a:noFill/>
          <a:ln>
            <a:noFill/>
          </a:ln>
        </p:spPr>
        <p:txBody>
          <a:bodyPr spcFirstLastPara="1" wrap="square" lIns="91425" tIns="45700" rIns="91425" bIns="45700" anchor="ctr" anchorCtr="0">
            <a:normAutofit/>
          </a:bodyPr>
          <a:lstStyle/>
          <a:p>
            <a:pPr marL="0" indent="0">
              <a:buNone/>
            </a:pPr>
            <a:r>
              <a:rPr lang="en-US" sz="3000" b="1"/>
              <a:t>The Plain Language Act </a:t>
            </a:r>
          </a:p>
          <a:p>
            <a:pPr marL="0" lvl="0" indent="0" algn="l" rtl="0">
              <a:lnSpc>
                <a:spcPct val="100000"/>
              </a:lnSpc>
              <a:spcBef>
                <a:spcPts val="0"/>
              </a:spcBef>
              <a:spcAft>
                <a:spcPts val="0"/>
              </a:spcAft>
              <a:buSzPts val="2800"/>
              <a:buNone/>
            </a:pPr>
            <a:endParaRPr lang="en-US" b="1"/>
          </a:p>
          <a:p>
            <a:pPr>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Review </a:t>
            </a:r>
            <a:r>
              <a:rPr lang="en-US"/>
              <a:t>a few of the “Before and after”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examples</a:t>
            </a:r>
            <a:r>
              <a:rPr lang="en-US"/>
              <a:t> on the Plain Language website</a:t>
            </a:r>
            <a:br>
              <a:rPr lang="en-US"/>
            </a:br>
            <a:endParaRPr lang="en-US"/>
          </a:p>
          <a:p>
            <a:pPr marL="457200" lvl="0" indent="-406400" algn="l" rtl="0">
              <a:lnSpc>
                <a:spcPct val="100000"/>
              </a:lnSpc>
              <a:spcBef>
                <a:spcPts val="0"/>
              </a:spcBef>
              <a:spcAft>
                <a:spcPts val="0"/>
              </a:spcAft>
              <a:buSzPts val="2800"/>
              <a:buChar char="●"/>
            </a:pPr>
            <a:r>
              <a:rPr lang="en-US"/>
              <a:t>In groups, discuss what you notice and wonder about each revision to the language presented</a:t>
            </a:r>
            <a:br>
              <a:rPr lang="en-US"/>
            </a:br>
            <a:endParaRPr lang="en-US"/>
          </a:p>
          <a:p>
            <a:pPr marL="457200" lvl="0" indent="-406400" algn="l" rtl="0">
              <a:lnSpc>
                <a:spcPct val="100000"/>
              </a:lnSpc>
              <a:spcBef>
                <a:spcPts val="0"/>
              </a:spcBef>
              <a:spcAft>
                <a:spcPts val="0"/>
              </a:spcAft>
              <a:buSzPts val="2800"/>
              <a:buChar char="●"/>
            </a:pPr>
            <a:r>
              <a:rPr lang="en-US"/>
              <a:t>As you review, consider which program resource you’d like to simplify</a:t>
            </a:r>
          </a:p>
          <a:p>
            <a:pPr marL="914400" lvl="1" indent="-400050" algn="l" rtl="0">
              <a:lnSpc>
                <a:spcPct val="100000"/>
              </a:lnSpc>
              <a:spcBef>
                <a:spcPts val="0"/>
              </a:spcBef>
              <a:spcAft>
                <a:spcPts val="0"/>
              </a:spcAft>
              <a:buSzPts val="2700"/>
              <a:buChar char="○"/>
            </a:pPr>
            <a:r>
              <a:rPr lang="en-US"/>
              <a:t>e.g., Program website, content in a lesson plan, outreach materials</a:t>
            </a:r>
          </a:p>
        </p:txBody>
      </p:sp>
      <p:sp>
        <p:nvSpPr>
          <p:cNvPr id="100" name="Google Shape;100;g249b4c1e200_0_47"/>
          <p:cNvSpPr txBox="1">
            <a:spLocks noGrp="1"/>
          </p:cNvSpPr>
          <p:nvPr>
            <p:ph type="ctrTitle"/>
          </p:nvPr>
        </p:nvSpPr>
        <p:spPr>
          <a:xfrm>
            <a:off x="2194559" y="109728"/>
            <a:ext cx="7598700" cy="6219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Making Language More Accessible</a:t>
            </a:r>
            <a:endParaRPr/>
          </a:p>
        </p:txBody>
      </p:sp>
      <p:pic>
        <p:nvPicPr>
          <p:cNvPr id="102" name="Google Shape;102;g249b4c1e200_0_47" title="Icon explore"/>
          <p:cNvPicPr preferRelativeResize="0"/>
          <p:nvPr/>
        </p:nvPicPr>
        <p:blipFill rotWithShape="1">
          <a:blip r:embed="rId3">
            <a:alphaModFix/>
          </a:blip>
          <a:srcRect/>
          <a:stretch/>
        </p:blipFill>
        <p:spPr>
          <a:xfrm>
            <a:off x="10897738" y="5581300"/>
            <a:ext cx="1294273" cy="1164850"/>
          </a:xfrm>
          <a:prstGeom prst="rect">
            <a:avLst/>
          </a:prstGeom>
          <a:noFill/>
          <a:ln>
            <a:noFill/>
          </a:ln>
        </p:spPr>
      </p:pic>
    </p:spTree>
  </p:cSld>
  <p:clrMapOvr>
    <a:masterClrMapping/>
  </p:clrMapOvr>
</p:sld>
</file>

<file path=ppt/theme/theme1.xml><?xml version="1.0" encoding="utf-8"?>
<a:theme xmlns:a="http://schemas.openxmlformats.org/drawingml/2006/main" name="Master">
  <a:themeElements>
    <a:clrScheme name="Custom 3">
      <a:dk1>
        <a:srgbClr val="000000"/>
      </a:dk1>
      <a:lt1>
        <a:srgbClr val="FFFFFF"/>
      </a:lt1>
      <a:dk2>
        <a:srgbClr val="39302A"/>
      </a:dk2>
      <a:lt2>
        <a:srgbClr val="E5DEDB"/>
      </a:lt2>
      <a:accent1>
        <a:srgbClr val="1878BA"/>
      </a:accent1>
      <a:accent2>
        <a:srgbClr val="F8931D"/>
      </a:accent2>
      <a:accent3>
        <a:srgbClr val="CE8D3E"/>
      </a:accent3>
      <a:accent4>
        <a:srgbClr val="EC7016"/>
      </a:accent4>
      <a:accent5>
        <a:srgbClr val="E64823"/>
      </a:accent5>
      <a:accent6>
        <a:srgbClr val="9C6A6A"/>
      </a:accent6>
      <a:hlink>
        <a:srgbClr val="0922CF"/>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12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Master</vt:lpstr>
      <vt:lpstr>OTAN Resources</vt:lpstr>
      <vt:lpstr>Welcome to Chapter 2!</vt:lpstr>
      <vt:lpstr>Session Objectives</vt:lpstr>
      <vt:lpstr>Session Agenda</vt:lpstr>
      <vt:lpstr>Quick Brainstorm</vt:lpstr>
      <vt:lpstr>Introducing WCAG</vt:lpstr>
      <vt:lpstr>Introducing UDL</vt:lpstr>
      <vt:lpstr>Revising a Program Resource with UDL Part I</vt:lpstr>
      <vt:lpstr>Making Language More Accessible</vt:lpstr>
      <vt:lpstr>Revising a Program Resource with UDL Part II</vt:lpstr>
      <vt:lpstr>Reflecting about Accessibility</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95</cp:revision>
  <dcterms:created xsi:type="dcterms:W3CDTF">2019-01-28T20:07:54Z</dcterms:created>
  <dcterms:modified xsi:type="dcterms:W3CDTF">2024-06-24T05:48:56Z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